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6"/>
  </p:notesMasterIdLst>
  <p:sldIdLst>
    <p:sldId id="256" r:id="rId2"/>
    <p:sldId id="362" r:id="rId3"/>
    <p:sldId id="480" r:id="rId4"/>
    <p:sldId id="481" r:id="rId5"/>
    <p:sldId id="482" r:id="rId6"/>
    <p:sldId id="483" r:id="rId7"/>
    <p:sldId id="363" r:id="rId8"/>
    <p:sldId id="367" r:id="rId9"/>
    <p:sldId id="484" r:id="rId10"/>
    <p:sldId id="368" r:id="rId11"/>
    <p:sldId id="369" r:id="rId12"/>
    <p:sldId id="485" r:id="rId13"/>
    <p:sldId id="370" r:id="rId14"/>
    <p:sldId id="346" r:id="rId15"/>
    <p:sldId id="473" r:id="rId16"/>
    <p:sldId id="474" r:id="rId17"/>
    <p:sldId id="354" r:id="rId18"/>
    <p:sldId id="475" r:id="rId19"/>
    <p:sldId id="356" r:id="rId20"/>
    <p:sldId id="486" r:id="rId21"/>
    <p:sldId id="525" r:id="rId22"/>
    <p:sldId id="526" r:id="rId23"/>
    <p:sldId id="527" r:id="rId24"/>
    <p:sldId id="528" r:id="rId25"/>
    <p:sldId id="529" r:id="rId26"/>
    <p:sldId id="530" r:id="rId27"/>
    <p:sldId id="531" r:id="rId28"/>
    <p:sldId id="535" r:id="rId29"/>
    <p:sldId id="536" r:id="rId30"/>
    <p:sldId id="537" r:id="rId31"/>
    <p:sldId id="541" r:id="rId32"/>
    <p:sldId id="542" r:id="rId33"/>
    <p:sldId id="543" r:id="rId34"/>
    <p:sldId id="544" r:id="rId35"/>
    <p:sldId id="547" r:id="rId36"/>
    <p:sldId id="548" r:id="rId37"/>
    <p:sldId id="549" r:id="rId38"/>
    <p:sldId id="550" r:id="rId39"/>
    <p:sldId id="551" r:id="rId40"/>
    <p:sldId id="552" r:id="rId41"/>
    <p:sldId id="380" r:id="rId42"/>
    <p:sldId id="553" r:id="rId43"/>
    <p:sldId id="488" r:id="rId44"/>
    <p:sldId id="564" r:id="rId45"/>
    <p:sldId id="487" r:id="rId46"/>
    <p:sldId id="565" r:id="rId47"/>
    <p:sldId id="566" r:id="rId48"/>
    <p:sldId id="491" r:id="rId49"/>
    <p:sldId id="493" r:id="rId50"/>
    <p:sldId id="494" r:id="rId51"/>
    <p:sldId id="496" r:id="rId52"/>
    <p:sldId id="500" r:id="rId53"/>
    <p:sldId id="506" r:id="rId54"/>
    <p:sldId id="567" r:id="rId55"/>
    <p:sldId id="498" r:id="rId56"/>
    <p:sldId id="502" r:id="rId57"/>
    <p:sldId id="501" r:id="rId58"/>
    <p:sldId id="505" r:id="rId59"/>
    <p:sldId id="507" r:id="rId60"/>
    <p:sldId id="508" r:id="rId61"/>
    <p:sldId id="570" r:id="rId62"/>
    <p:sldId id="569" r:id="rId63"/>
    <p:sldId id="571" r:id="rId64"/>
    <p:sldId id="572" r:id="rId65"/>
    <p:sldId id="573" r:id="rId66"/>
    <p:sldId id="554" r:id="rId67"/>
    <p:sldId id="578" r:id="rId68"/>
    <p:sldId id="579" r:id="rId69"/>
    <p:sldId id="580" r:id="rId70"/>
    <p:sldId id="577" r:id="rId71"/>
    <p:sldId id="521" r:id="rId72"/>
    <p:sldId id="524" r:id="rId73"/>
    <p:sldId id="522" r:id="rId74"/>
    <p:sldId id="555" r:id="rId75"/>
    <p:sldId id="557" r:id="rId76"/>
    <p:sldId id="558" r:id="rId77"/>
    <p:sldId id="561" r:id="rId78"/>
    <p:sldId id="562" r:id="rId79"/>
    <p:sldId id="576" r:id="rId80"/>
    <p:sldId id="352" r:id="rId81"/>
    <p:sldId id="574" r:id="rId82"/>
    <p:sldId id="575" r:id="rId83"/>
    <p:sldId id="581" r:id="rId84"/>
    <p:sldId id="582" r:id="rId85"/>
    <p:sldId id="583" r:id="rId86"/>
    <p:sldId id="584" r:id="rId87"/>
    <p:sldId id="585" r:id="rId88"/>
    <p:sldId id="586" r:id="rId89"/>
    <p:sldId id="587" r:id="rId90"/>
    <p:sldId id="588" r:id="rId91"/>
    <p:sldId id="589" r:id="rId92"/>
    <p:sldId id="590" r:id="rId93"/>
    <p:sldId id="591" r:id="rId94"/>
    <p:sldId id="592" r:id="rId95"/>
    <p:sldId id="440" r:id="rId96"/>
    <p:sldId id="432" r:id="rId97"/>
    <p:sldId id="611" r:id="rId98"/>
    <p:sldId id="450" r:id="rId99"/>
    <p:sldId id="451" r:id="rId100"/>
    <p:sldId id="593" r:id="rId101"/>
    <p:sldId id="594" r:id="rId102"/>
    <p:sldId id="595" r:id="rId103"/>
    <p:sldId id="596" r:id="rId104"/>
    <p:sldId id="597" r:id="rId105"/>
    <p:sldId id="598" r:id="rId106"/>
    <p:sldId id="599" r:id="rId107"/>
    <p:sldId id="447" r:id="rId108"/>
    <p:sldId id="601" r:id="rId109"/>
    <p:sldId id="456" r:id="rId110"/>
    <p:sldId id="602" r:id="rId111"/>
    <p:sldId id="603" r:id="rId112"/>
    <p:sldId id="610" r:id="rId113"/>
    <p:sldId id="445" r:id="rId114"/>
    <p:sldId id="604" r:id="rId115"/>
    <p:sldId id="605" r:id="rId116"/>
    <p:sldId id="600" r:id="rId117"/>
    <p:sldId id="612" r:id="rId118"/>
    <p:sldId id="606" r:id="rId119"/>
    <p:sldId id="607" r:id="rId120"/>
    <p:sldId id="613" r:id="rId121"/>
    <p:sldId id="608" r:id="rId122"/>
    <p:sldId id="609" r:id="rId123"/>
    <p:sldId id="614" r:id="rId124"/>
    <p:sldId id="615"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6327"/>
  </p:normalViewPr>
  <p:slideViewPr>
    <p:cSldViewPr snapToGrid="0">
      <p:cViewPr varScale="1">
        <p:scale>
          <a:sx n="124" d="100"/>
          <a:sy n="124" d="100"/>
        </p:scale>
        <p:origin x="5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F5650-6B6F-3D42-9402-6731370CA2D4}" type="datetimeFigureOut">
              <a:rPr lang="en-US" smtClean="0"/>
              <a:t>4/5/24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19D9F5-86DA-A04B-BDC1-E047733BF9FF}" type="slidenum">
              <a:rPr lang="en-US" smtClean="0"/>
              <a:t>‹#›</a:t>
            </a:fld>
            <a:endParaRPr lang="en-US"/>
          </a:p>
        </p:txBody>
      </p:sp>
    </p:spTree>
    <p:extLst>
      <p:ext uri="{BB962C8B-B14F-4D97-AF65-F5344CB8AC3E}">
        <p14:creationId xmlns:p14="http://schemas.microsoft.com/office/powerpoint/2010/main" val="8667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2272-690A-640C-5A6D-53565D25E3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7C21C6-DFEB-1C54-F7B9-A968BB2E31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1242BF-20E8-DA70-8864-7ED299FEB08A}"/>
              </a:ext>
            </a:extLst>
          </p:cNvPr>
          <p:cNvSpPr>
            <a:spLocks noGrp="1"/>
          </p:cNvSpPr>
          <p:nvPr>
            <p:ph type="dt" sz="half" idx="10"/>
          </p:nvPr>
        </p:nvSpPr>
        <p:spPr/>
        <p:txBody>
          <a:bodyPr/>
          <a:lstStyle/>
          <a:p>
            <a:fld id="{0E708CC9-0204-D843-8CC7-FA129E91F094}" type="datetimeFigureOut">
              <a:rPr lang="en-US" smtClean="0"/>
              <a:t>4/5/24</a:t>
            </a:fld>
            <a:endParaRPr lang="en-US"/>
          </a:p>
        </p:txBody>
      </p:sp>
      <p:sp>
        <p:nvSpPr>
          <p:cNvPr id="5" name="Footer Placeholder 4">
            <a:extLst>
              <a:ext uri="{FF2B5EF4-FFF2-40B4-BE49-F238E27FC236}">
                <a16:creationId xmlns:a16="http://schemas.microsoft.com/office/drawing/2014/main" id="{0D498EAC-C9C6-EEC4-472A-4A5DFFB23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6E951-1772-8733-2FF7-8D739FFAAC6F}"/>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4018704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FC28-27D2-D4CF-FAD2-11D7755BF8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C57328-DB75-60CE-87EB-EFE2E1EBC4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75FA8-2CEF-1766-6A77-4B9C851C8643}"/>
              </a:ext>
            </a:extLst>
          </p:cNvPr>
          <p:cNvSpPr>
            <a:spLocks noGrp="1"/>
          </p:cNvSpPr>
          <p:nvPr>
            <p:ph type="dt" sz="half" idx="10"/>
          </p:nvPr>
        </p:nvSpPr>
        <p:spPr/>
        <p:txBody>
          <a:bodyPr/>
          <a:lstStyle/>
          <a:p>
            <a:fld id="{0E708CC9-0204-D843-8CC7-FA129E91F094}" type="datetimeFigureOut">
              <a:rPr lang="en-US" smtClean="0"/>
              <a:t>4/5/24</a:t>
            </a:fld>
            <a:endParaRPr lang="en-US"/>
          </a:p>
        </p:txBody>
      </p:sp>
      <p:sp>
        <p:nvSpPr>
          <p:cNvPr id="5" name="Footer Placeholder 4">
            <a:extLst>
              <a:ext uri="{FF2B5EF4-FFF2-40B4-BE49-F238E27FC236}">
                <a16:creationId xmlns:a16="http://schemas.microsoft.com/office/drawing/2014/main" id="{248A7793-0C06-4BD5-27FD-B65B8DA7DF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DE0D8-2E9D-A79E-2546-CFB0913E58A3}"/>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115938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55E84C-59EB-7508-BE51-AAFF902426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515878-107A-DB51-E985-5223E16491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0DCDD3-66C8-64F8-50F5-B57429AB864E}"/>
              </a:ext>
            </a:extLst>
          </p:cNvPr>
          <p:cNvSpPr>
            <a:spLocks noGrp="1"/>
          </p:cNvSpPr>
          <p:nvPr>
            <p:ph type="dt" sz="half" idx="10"/>
          </p:nvPr>
        </p:nvSpPr>
        <p:spPr/>
        <p:txBody>
          <a:bodyPr/>
          <a:lstStyle/>
          <a:p>
            <a:fld id="{0E708CC9-0204-D843-8CC7-FA129E91F094}" type="datetimeFigureOut">
              <a:rPr lang="en-US" smtClean="0"/>
              <a:t>4/5/24</a:t>
            </a:fld>
            <a:endParaRPr lang="en-US"/>
          </a:p>
        </p:txBody>
      </p:sp>
      <p:sp>
        <p:nvSpPr>
          <p:cNvPr id="5" name="Footer Placeholder 4">
            <a:extLst>
              <a:ext uri="{FF2B5EF4-FFF2-40B4-BE49-F238E27FC236}">
                <a16:creationId xmlns:a16="http://schemas.microsoft.com/office/drawing/2014/main" id="{ED2934AC-FA44-1880-4C97-AF90EC821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D47C58-7DBF-918E-61A4-EA750AA75A51}"/>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005495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7FF39-B7F7-D3AD-FBDD-A32997D605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E15255-82CD-A236-9706-5298693E04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79966-8528-3557-6F7A-92FBF7427749}"/>
              </a:ext>
            </a:extLst>
          </p:cNvPr>
          <p:cNvSpPr>
            <a:spLocks noGrp="1"/>
          </p:cNvSpPr>
          <p:nvPr>
            <p:ph type="dt" sz="half" idx="10"/>
          </p:nvPr>
        </p:nvSpPr>
        <p:spPr/>
        <p:txBody>
          <a:bodyPr/>
          <a:lstStyle/>
          <a:p>
            <a:fld id="{0E708CC9-0204-D843-8CC7-FA129E91F094}" type="datetimeFigureOut">
              <a:rPr lang="en-US" smtClean="0"/>
              <a:t>4/5/24</a:t>
            </a:fld>
            <a:endParaRPr lang="en-US"/>
          </a:p>
        </p:txBody>
      </p:sp>
      <p:sp>
        <p:nvSpPr>
          <p:cNvPr id="5" name="Footer Placeholder 4">
            <a:extLst>
              <a:ext uri="{FF2B5EF4-FFF2-40B4-BE49-F238E27FC236}">
                <a16:creationId xmlns:a16="http://schemas.microsoft.com/office/drawing/2014/main" id="{02D95FCF-5351-FD96-AF3B-457195814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A0DE2-C43D-CDC2-C77D-A16C945101A1}"/>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220318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13A16-C78F-BE9F-9AED-98A047AE13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AB4FCF-6D3D-9866-5CA8-BF15407BE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282D23-E9AC-7647-6C6B-6FCA7CF335D3}"/>
              </a:ext>
            </a:extLst>
          </p:cNvPr>
          <p:cNvSpPr>
            <a:spLocks noGrp="1"/>
          </p:cNvSpPr>
          <p:nvPr>
            <p:ph type="dt" sz="half" idx="10"/>
          </p:nvPr>
        </p:nvSpPr>
        <p:spPr/>
        <p:txBody>
          <a:bodyPr/>
          <a:lstStyle/>
          <a:p>
            <a:fld id="{0E708CC9-0204-D843-8CC7-FA129E91F094}" type="datetimeFigureOut">
              <a:rPr lang="en-US" smtClean="0"/>
              <a:t>4/5/24</a:t>
            </a:fld>
            <a:endParaRPr lang="en-US"/>
          </a:p>
        </p:txBody>
      </p:sp>
      <p:sp>
        <p:nvSpPr>
          <p:cNvPr id="5" name="Footer Placeholder 4">
            <a:extLst>
              <a:ext uri="{FF2B5EF4-FFF2-40B4-BE49-F238E27FC236}">
                <a16:creationId xmlns:a16="http://schemas.microsoft.com/office/drawing/2014/main" id="{7441F5D4-0D55-2B46-B748-AF943D65D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4A137E-4EC7-FBAA-23E0-B50BDAAA72A6}"/>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415314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4F9E6-964C-764F-F3CC-80F073B54C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2FEB9A-8BBE-E0ED-4DC9-5BE8533397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6C7445-C9F2-1588-214E-75EB31DECB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499398-7B67-754C-204E-0A89CEF14799}"/>
              </a:ext>
            </a:extLst>
          </p:cNvPr>
          <p:cNvSpPr>
            <a:spLocks noGrp="1"/>
          </p:cNvSpPr>
          <p:nvPr>
            <p:ph type="dt" sz="half" idx="10"/>
          </p:nvPr>
        </p:nvSpPr>
        <p:spPr/>
        <p:txBody>
          <a:bodyPr/>
          <a:lstStyle/>
          <a:p>
            <a:fld id="{0E708CC9-0204-D843-8CC7-FA129E91F094}" type="datetimeFigureOut">
              <a:rPr lang="en-US" smtClean="0"/>
              <a:t>4/5/24</a:t>
            </a:fld>
            <a:endParaRPr lang="en-US"/>
          </a:p>
        </p:txBody>
      </p:sp>
      <p:sp>
        <p:nvSpPr>
          <p:cNvPr id="6" name="Footer Placeholder 5">
            <a:extLst>
              <a:ext uri="{FF2B5EF4-FFF2-40B4-BE49-F238E27FC236}">
                <a16:creationId xmlns:a16="http://schemas.microsoft.com/office/drawing/2014/main" id="{41F0B904-F424-8F92-A0DE-20124BA7CE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E15A06-E7EA-1F8E-7C5A-DD7E0D1330CD}"/>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1194289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B791-3590-B35C-93CA-61DCF6B2B3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03105D-6150-AA16-6F86-F5B0A0C796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118448-72B1-955F-81C8-91249AC5E8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EEA8CA-BE5D-CA8F-E9E9-66A5539015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C70DBE-9174-E800-4778-765EBA938C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DDDB02-F1B2-82A7-CDD5-0D3920E8EF88}"/>
              </a:ext>
            </a:extLst>
          </p:cNvPr>
          <p:cNvSpPr>
            <a:spLocks noGrp="1"/>
          </p:cNvSpPr>
          <p:nvPr>
            <p:ph type="dt" sz="half" idx="10"/>
          </p:nvPr>
        </p:nvSpPr>
        <p:spPr/>
        <p:txBody>
          <a:bodyPr/>
          <a:lstStyle/>
          <a:p>
            <a:fld id="{0E708CC9-0204-D843-8CC7-FA129E91F094}" type="datetimeFigureOut">
              <a:rPr lang="en-US" smtClean="0"/>
              <a:t>4/5/24</a:t>
            </a:fld>
            <a:endParaRPr lang="en-US"/>
          </a:p>
        </p:txBody>
      </p:sp>
      <p:sp>
        <p:nvSpPr>
          <p:cNvPr id="8" name="Footer Placeholder 7">
            <a:extLst>
              <a:ext uri="{FF2B5EF4-FFF2-40B4-BE49-F238E27FC236}">
                <a16:creationId xmlns:a16="http://schemas.microsoft.com/office/drawing/2014/main" id="{A2AA734C-266F-D32D-9065-D05E0912AB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447B6F-A6B6-5C1F-516A-70962E1140C6}"/>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2207474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56938-8D96-24A5-43AB-DDCBD88CE9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1DD6FC-26EA-0FE6-29C4-ED5C483CDDC5}"/>
              </a:ext>
            </a:extLst>
          </p:cNvPr>
          <p:cNvSpPr>
            <a:spLocks noGrp="1"/>
          </p:cNvSpPr>
          <p:nvPr>
            <p:ph type="dt" sz="half" idx="10"/>
          </p:nvPr>
        </p:nvSpPr>
        <p:spPr/>
        <p:txBody>
          <a:bodyPr/>
          <a:lstStyle/>
          <a:p>
            <a:fld id="{0E708CC9-0204-D843-8CC7-FA129E91F094}" type="datetimeFigureOut">
              <a:rPr lang="en-US" smtClean="0"/>
              <a:t>4/5/24</a:t>
            </a:fld>
            <a:endParaRPr lang="en-US"/>
          </a:p>
        </p:txBody>
      </p:sp>
      <p:sp>
        <p:nvSpPr>
          <p:cNvPr id="4" name="Footer Placeholder 3">
            <a:extLst>
              <a:ext uri="{FF2B5EF4-FFF2-40B4-BE49-F238E27FC236}">
                <a16:creationId xmlns:a16="http://schemas.microsoft.com/office/drawing/2014/main" id="{EDEF140F-C54E-A1B2-D381-A782F176EB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090981-7116-3ED4-65AF-15D4DD368DEF}"/>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4222605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7857B2-DF89-E02F-80BD-449F681538A5}"/>
              </a:ext>
            </a:extLst>
          </p:cNvPr>
          <p:cNvSpPr>
            <a:spLocks noGrp="1"/>
          </p:cNvSpPr>
          <p:nvPr>
            <p:ph type="dt" sz="half" idx="10"/>
          </p:nvPr>
        </p:nvSpPr>
        <p:spPr/>
        <p:txBody>
          <a:bodyPr/>
          <a:lstStyle/>
          <a:p>
            <a:fld id="{0E708CC9-0204-D843-8CC7-FA129E91F094}" type="datetimeFigureOut">
              <a:rPr lang="en-US" smtClean="0"/>
              <a:t>4/5/24</a:t>
            </a:fld>
            <a:endParaRPr lang="en-US"/>
          </a:p>
        </p:txBody>
      </p:sp>
      <p:sp>
        <p:nvSpPr>
          <p:cNvPr id="3" name="Footer Placeholder 2">
            <a:extLst>
              <a:ext uri="{FF2B5EF4-FFF2-40B4-BE49-F238E27FC236}">
                <a16:creationId xmlns:a16="http://schemas.microsoft.com/office/drawing/2014/main" id="{03CD00B9-AF2A-1CAB-6705-47B548C33D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A50533-1B2A-4B48-BB4F-895894F4818B}"/>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764791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DE324-97B9-B8B0-48F1-796ACCB27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0435AB-6589-4E7A-7EDB-7373899B3B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056E04-C803-66EB-CAA0-382D9D7966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8FDECA-4FDD-C8A7-0CF3-272C18C23505}"/>
              </a:ext>
            </a:extLst>
          </p:cNvPr>
          <p:cNvSpPr>
            <a:spLocks noGrp="1"/>
          </p:cNvSpPr>
          <p:nvPr>
            <p:ph type="dt" sz="half" idx="10"/>
          </p:nvPr>
        </p:nvSpPr>
        <p:spPr/>
        <p:txBody>
          <a:bodyPr/>
          <a:lstStyle/>
          <a:p>
            <a:fld id="{0E708CC9-0204-D843-8CC7-FA129E91F094}" type="datetimeFigureOut">
              <a:rPr lang="en-US" smtClean="0"/>
              <a:t>4/5/24</a:t>
            </a:fld>
            <a:endParaRPr lang="en-US"/>
          </a:p>
        </p:txBody>
      </p:sp>
      <p:sp>
        <p:nvSpPr>
          <p:cNvPr id="6" name="Footer Placeholder 5">
            <a:extLst>
              <a:ext uri="{FF2B5EF4-FFF2-40B4-BE49-F238E27FC236}">
                <a16:creationId xmlns:a16="http://schemas.microsoft.com/office/drawing/2014/main" id="{185E8423-CBF9-D258-7B6E-6B663DC6AA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F1717-ADBA-BAA4-85BB-87C20DE8FAA1}"/>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006033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31C5A-7AED-AB6D-0285-C889021821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1A2BF7-7CAE-BB70-C911-36E5D32818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E1B692-A994-7ED7-DBFF-6EA47EDA6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B607D6-BEA0-98D5-0DA6-98998BA44850}"/>
              </a:ext>
            </a:extLst>
          </p:cNvPr>
          <p:cNvSpPr>
            <a:spLocks noGrp="1"/>
          </p:cNvSpPr>
          <p:nvPr>
            <p:ph type="dt" sz="half" idx="10"/>
          </p:nvPr>
        </p:nvSpPr>
        <p:spPr/>
        <p:txBody>
          <a:bodyPr/>
          <a:lstStyle/>
          <a:p>
            <a:fld id="{0E708CC9-0204-D843-8CC7-FA129E91F094}" type="datetimeFigureOut">
              <a:rPr lang="en-US" smtClean="0"/>
              <a:t>4/5/24</a:t>
            </a:fld>
            <a:endParaRPr lang="en-US"/>
          </a:p>
        </p:txBody>
      </p:sp>
      <p:sp>
        <p:nvSpPr>
          <p:cNvPr id="6" name="Footer Placeholder 5">
            <a:extLst>
              <a:ext uri="{FF2B5EF4-FFF2-40B4-BE49-F238E27FC236}">
                <a16:creationId xmlns:a16="http://schemas.microsoft.com/office/drawing/2014/main" id="{79350900-94AC-3A42-4DCB-344A9188B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E660E6-2814-BC89-8ED6-BEEFC97D4443}"/>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1909493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1E17C7-0B55-3CA8-2A92-AD281BDF3A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181989-8A33-2138-84C2-D66FC925B0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B9BD4-D6CC-48E8-A81E-07EA16768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708CC9-0204-D843-8CC7-FA129E91F094}" type="datetimeFigureOut">
              <a:rPr lang="en-US" smtClean="0"/>
              <a:t>4/5/24</a:t>
            </a:fld>
            <a:endParaRPr lang="en-US"/>
          </a:p>
        </p:txBody>
      </p:sp>
      <p:sp>
        <p:nvSpPr>
          <p:cNvPr id="5" name="Footer Placeholder 4">
            <a:extLst>
              <a:ext uri="{FF2B5EF4-FFF2-40B4-BE49-F238E27FC236}">
                <a16:creationId xmlns:a16="http://schemas.microsoft.com/office/drawing/2014/main" id="{ED2928DF-216E-195E-C503-DD92AFF436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3AF5BE-DDB5-5F71-65E9-DDEBD150ED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28815-4257-8441-B7F2-71A2FC95741D}" type="slidenum">
              <a:rPr lang="en-US" smtClean="0"/>
              <a:t>‹#›</a:t>
            </a:fld>
            <a:endParaRPr lang="en-US"/>
          </a:p>
        </p:txBody>
      </p:sp>
    </p:spTree>
    <p:extLst>
      <p:ext uri="{BB962C8B-B14F-4D97-AF65-F5344CB8AC3E}">
        <p14:creationId xmlns:p14="http://schemas.microsoft.com/office/powerpoint/2010/main" val="3886835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8.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0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470B5-B0E6-FAD3-015D-C96E772BC443}"/>
              </a:ext>
            </a:extLst>
          </p:cNvPr>
          <p:cNvSpPr>
            <a:spLocks noGrp="1"/>
          </p:cNvSpPr>
          <p:nvPr>
            <p:ph type="ctrTitle"/>
          </p:nvPr>
        </p:nvSpPr>
        <p:spPr/>
        <p:txBody>
          <a:bodyPr>
            <a:normAutofit fontScale="90000"/>
          </a:bodyPr>
          <a:lstStyle/>
          <a:p>
            <a:r>
              <a:rPr lang="en-US" dirty="0"/>
              <a:t>Inverse Optimal Control in Linearly-Solvable Markov Decision Processes with Delayed Observations</a:t>
            </a:r>
          </a:p>
        </p:txBody>
      </p:sp>
      <p:sp>
        <p:nvSpPr>
          <p:cNvPr id="3" name="Subtitle 2">
            <a:extLst>
              <a:ext uri="{FF2B5EF4-FFF2-40B4-BE49-F238E27FC236}">
                <a16:creationId xmlns:a16="http://schemas.microsoft.com/office/drawing/2014/main" id="{7992AD47-C4D0-D0A5-90F6-D5EB7EF6465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01623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E920B-342D-FBD4-C568-227B13D4106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A648D2C-2FD2-5F79-C4DD-DFB31FBF2AF3}"/>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A3DD03A-70AE-7274-2522-EC431CC44C7E}"/>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8B4DBC6A-73AD-9446-83B2-93C5087A53A2}"/>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A408514-2EED-2ECF-B4B6-2479438C9CBA}"/>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6ACD1A4-C39B-B89A-4E43-7CA997A797E6}"/>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43BB8280-CE72-5FD7-B3DD-4E4194E259C0}"/>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4DA3100A-84A9-CC87-2705-F4D226DF47E3}"/>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5D2CDA6E-B5B6-45ED-B6BB-A697999FF0C4}"/>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7F3B2CD5-D1DB-7886-A5D6-3F4C9C959E2A}"/>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CA1FB38F-5405-DE1A-1D20-08FD759C4DD6}"/>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9B3811B5-B370-C8B1-F4F2-484509BE8E12}"/>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613ACAE1-AD06-E2A0-FC94-1A3CC356B13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2613347B-F0A8-F720-4137-1C5D4ECB6E22}"/>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0E62957F-928B-3E8C-2817-56B7E1ACF33D}"/>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887C2174-96F8-FE87-29A2-B39A07D6BFF2}"/>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42EABC49-C174-DAD7-5994-8A52C6EB145B}"/>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7F429721-13E4-D0FA-B8F3-748A67989CC3}"/>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15BE08F6-D5D6-83A4-BFAA-AEDFE2D55A1F}"/>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04EBEE59-EC66-0E84-18C5-25F2D077F82F}"/>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1E954E1-020B-9144-3E85-C2828F9E8ACE}"/>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4C874285-B4C2-33BF-A973-59EB79B1D1E1}"/>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291B32EB-50FB-28AE-B83B-08C18EDFC11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2BF478CD-78F1-F10E-105D-028031294CD0}"/>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67C95CB-DB42-CFDE-36F4-091D38D7073C}"/>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CECE494-918A-3065-3D8A-C4C93322D76E}"/>
              </a:ext>
            </a:extLst>
          </p:cNvPr>
          <p:cNvSpPr txBox="1"/>
          <p:nvPr/>
        </p:nvSpPr>
        <p:spPr>
          <a:xfrm>
            <a:off x="3827611" y="4854721"/>
            <a:ext cx="301686" cy="369332"/>
          </a:xfrm>
          <a:prstGeom prst="rect">
            <a:avLst/>
          </a:prstGeom>
          <a:noFill/>
        </p:spPr>
        <p:txBody>
          <a:bodyPr wrap="none" rtlCol="0">
            <a:spAutoFit/>
          </a:bodyPr>
          <a:lstStyle/>
          <a:p>
            <a:r>
              <a:rPr lang="en-US" dirty="0">
                <a:solidFill>
                  <a:srgbClr val="00B0F0"/>
                </a:solidFill>
              </a:rPr>
              <a:t>1</a:t>
            </a:r>
          </a:p>
        </p:txBody>
      </p:sp>
      <p:sp>
        <p:nvSpPr>
          <p:cNvPr id="37" name="TextBox 36">
            <a:extLst>
              <a:ext uri="{FF2B5EF4-FFF2-40B4-BE49-F238E27FC236}">
                <a16:creationId xmlns:a16="http://schemas.microsoft.com/office/drawing/2014/main" id="{43A625D1-AD2C-ED5A-0E49-181DE0CCC08A}"/>
              </a:ext>
            </a:extLst>
          </p:cNvPr>
          <p:cNvSpPr txBox="1"/>
          <p:nvPr/>
        </p:nvSpPr>
        <p:spPr>
          <a:xfrm>
            <a:off x="3559591" y="4481803"/>
            <a:ext cx="593432" cy="369332"/>
          </a:xfrm>
          <a:prstGeom prst="rect">
            <a:avLst/>
          </a:prstGeom>
          <a:noFill/>
        </p:spPr>
        <p:txBody>
          <a:bodyPr wrap="none" rtlCol="0">
            <a:spAutoFit/>
          </a:bodyPr>
          <a:lstStyle/>
          <a:p>
            <a:r>
              <a:rPr lang="en-US" dirty="0">
                <a:solidFill>
                  <a:srgbClr val="00B0F0"/>
                </a:solidFill>
              </a:rPr>
              <a:t>.905</a:t>
            </a:r>
          </a:p>
        </p:txBody>
      </p:sp>
      <p:sp>
        <p:nvSpPr>
          <p:cNvPr id="38" name="TextBox 37">
            <a:extLst>
              <a:ext uri="{FF2B5EF4-FFF2-40B4-BE49-F238E27FC236}">
                <a16:creationId xmlns:a16="http://schemas.microsoft.com/office/drawing/2014/main" id="{8C490428-F54A-C3CF-E8D6-2F4EC9B1D9A3}"/>
              </a:ext>
            </a:extLst>
          </p:cNvPr>
          <p:cNvSpPr txBox="1"/>
          <p:nvPr/>
        </p:nvSpPr>
        <p:spPr>
          <a:xfrm>
            <a:off x="4063681" y="4915555"/>
            <a:ext cx="593432" cy="369332"/>
          </a:xfrm>
          <a:prstGeom prst="rect">
            <a:avLst/>
          </a:prstGeom>
          <a:noFill/>
        </p:spPr>
        <p:txBody>
          <a:bodyPr wrap="none" rtlCol="0">
            <a:spAutoFit/>
          </a:bodyPr>
          <a:lstStyle/>
          <a:p>
            <a:r>
              <a:rPr lang="en-US" dirty="0">
                <a:solidFill>
                  <a:srgbClr val="00B0F0"/>
                </a:solidFill>
              </a:rPr>
              <a:t>.905</a:t>
            </a:r>
          </a:p>
        </p:txBody>
      </p:sp>
      <p:sp>
        <p:nvSpPr>
          <p:cNvPr id="39" name="TextBox 38">
            <a:extLst>
              <a:ext uri="{FF2B5EF4-FFF2-40B4-BE49-F238E27FC236}">
                <a16:creationId xmlns:a16="http://schemas.microsoft.com/office/drawing/2014/main" id="{9E0B987B-E485-2E0B-3B15-097732284920}"/>
              </a:ext>
            </a:extLst>
          </p:cNvPr>
          <p:cNvSpPr txBox="1"/>
          <p:nvPr/>
        </p:nvSpPr>
        <p:spPr>
          <a:xfrm>
            <a:off x="4051959" y="4493528"/>
            <a:ext cx="593432" cy="369332"/>
          </a:xfrm>
          <a:prstGeom prst="rect">
            <a:avLst/>
          </a:prstGeom>
          <a:noFill/>
        </p:spPr>
        <p:txBody>
          <a:bodyPr wrap="none" rtlCol="0">
            <a:spAutoFit/>
          </a:bodyPr>
          <a:lstStyle/>
          <a:p>
            <a:r>
              <a:rPr lang="en-US" dirty="0">
                <a:solidFill>
                  <a:srgbClr val="00B0F0"/>
                </a:solidFill>
              </a:rPr>
              <a:t>.905</a:t>
            </a:r>
          </a:p>
        </p:txBody>
      </p:sp>
      <p:sp>
        <p:nvSpPr>
          <p:cNvPr id="40" name="TextBox 39">
            <a:extLst>
              <a:ext uri="{FF2B5EF4-FFF2-40B4-BE49-F238E27FC236}">
                <a16:creationId xmlns:a16="http://schemas.microsoft.com/office/drawing/2014/main" id="{CB0D2170-9A48-CA0D-75DD-7EDC7A965CB8}"/>
              </a:ext>
            </a:extLst>
          </p:cNvPr>
          <p:cNvSpPr txBox="1"/>
          <p:nvPr/>
        </p:nvSpPr>
        <p:spPr>
          <a:xfrm>
            <a:off x="3559594" y="4012886"/>
            <a:ext cx="593432" cy="369332"/>
          </a:xfrm>
          <a:prstGeom prst="rect">
            <a:avLst/>
          </a:prstGeom>
          <a:noFill/>
        </p:spPr>
        <p:txBody>
          <a:bodyPr wrap="none" rtlCol="0">
            <a:spAutoFit/>
          </a:bodyPr>
          <a:lstStyle/>
          <a:p>
            <a:r>
              <a:rPr lang="en-US" dirty="0">
                <a:solidFill>
                  <a:srgbClr val="00B0F0"/>
                </a:solidFill>
              </a:rPr>
              <a:t>.135</a:t>
            </a:r>
          </a:p>
        </p:txBody>
      </p:sp>
      <p:sp>
        <p:nvSpPr>
          <p:cNvPr id="42" name="TextBox 41">
            <a:extLst>
              <a:ext uri="{FF2B5EF4-FFF2-40B4-BE49-F238E27FC236}">
                <a16:creationId xmlns:a16="http://schemas.microsoft.com/office/drawing/2014/main" id="{CA670034-535D-A0A3-AE4D-B57458BA0669}"/>
              </a:ext>
            </a:extLst>
          </p:cNvPr>
          <p:cNvSpPr txBox="1"/>
          <p:nvPr/>
        </p:nvSpPr>
        <p:spPr>
          <a:xfrm>
            <a:off x="4087130" y="4024610"/>
            <a:ext cx="593432" cy="369332"/>
          </a:xfrm>
          <a:prstGeom prst="rect">
            <a:avLst/>
          </a:prstGeom>
          <a:noFill/>
        </p:spPr>
        <p:txBody>
          <a:bodyPr wrap="none" rtlCol="0">
            <a:spAutoFit/>
          </a:bodyPr>
          <a:lstStyle/>
          <a:p>
            <a:r>
              <a:rPr lang="en-US" dirty="0">
                <a:solidFill>
                  <a:srgbClr val="00B0F0"/>
                </a:solidFill>
              </a:rPr>
              <a:t>.135</a:t>
            </a:r>
          </a:p>
        </p:txBody>
      </p:sp>
      <p:sp>
        <p:nvSpPr>
          <p:cNvPr id="43" name="TextBox 42">
            <a:extLst>
              <a:ext uri="{FF2B5EF4-FFF2-40B4-BE49-F238E27FC236}">
                <a16:creationId xmlns:a16="http://schemas.microsoft.com/office/drawing/2014/main" id="{320792DA-EDDA-70E0-0EA2-2A6B93B7387A}"/>
              </a:ext>
            </a:extLst>
          </p:cNvPr>
          <p:cNvSpPr txBox="1"/>
          <p:nvPr/>
        </p:nvSpPr>
        <p:spPr>
          <a:xfrm>
            <a:off x="4579497" y="4012888"/>
            <a:ext cx="593432" cy="369332"/>
          </a:xfrm>
          <a:prstGeom prst="rect">
            <a:avLst/>
          </a:prstGeom>
          <a:noFill/>
        </p:spPr>
        <p:txBody>
          <a:bodyPr wrap="none" rtlCol="0">
            <a:spAutoFit/>
          </a:bodyPr>
          <a:lstStyle/>
          <a:p>
            <a:r>
              <a:rPr lang="en-US" dirty="0">
                <a:solidFill>
                  <a:srgbClr val="00B0F0"/>
                </a:solidFill>
              </a:rPr>
              <a:t>.819</a:t>
            </a:r>
          </a:p>
        </p:txBody>
      </p:sp>
      <p:sp>
        <p:nvSpPr>
          <p:cNvPr id="44" name="TextBox 43">
            <a:extLst>
              <a:ext uri="{FF2B5EF4-FFF2-40B4-BE49-F238E27FC236}">
                <a16:creationId xmlns:a16="http://schemas.microsoft.com/office/drawing/2014/main" id="{491F2270-0A53-CD12-91DF-7F9FFF05FE89}"/>
              </a:ext>
            </a:extLst>
          </p:cNvPr>
          <p:cNvSpPr txBox="1"/>
          <p:nvPr/>
        </p:nvSpPr>
        <p:spPr>
          <a:xfrm>
            <a:off x="5095310" y="4024612"/>
            <a:ext cx="593432" cy="369332"/>
          </a:xfrm>
          <a:prstGeom prst="rect">
            <a:avLst/>
          </a:prstGeom>
          <a:noFill/>
        </p:spPr>
        <p:txBody>
          <a:bodyPr wrap="none" rtlCol="0">
            <a:spAutoFit/>
          </a:bodyPr>
          <a:lstStyle/>
          <a:p>
            <a:r>
              <a:rPr lang="en-US" dirty="0">
                <a:solidFill>
                  <a:srgbClr val="00B0F0"/>
                </a:solidFill>
              </a:rPr>
              <a:t>.135</a:t>
            </a:r>
          </a:p>
        </p:txBody>
      </p:sp>
      <p:sp>
        <p:nvSpPr>
          <p:cNvPr id="45" name="TextBox 44">
            <a:extLst>
              <a:ext uri="{FF2B5EF4-FFF2-40B4-BE49-F238E27FC236}">
                <a16:creationId xmlns:a16="http://schemas.microsoft.com/office/drawing/2014/main" id="{936173B5-14D1-2B35-758D-9C9627098021}"/>
              </a:ext>
            </a:extLst>
          </p:cNvPr>
          <p:cNvSpPr txBox="1"/>
          <p:nvPr/>
        </p:nvSpPr>
        <p:spPr>
          <a:xfrm>
            <a:off x="4579499" y="4493533"/>
            <a:ext cx="593432" cy="369332"/>
          </a:xfrm>
          <a:prstGeom prst="rect">
            <a:avLst/>
          </a:prstGeom>
          <a:noFill/>
        </p:spPr>
        <p:txBody>
          <a:bodyPr wrap="none" rtlCol="0">
            <a:spAutoFit/>
          </a:bodyPr>
          <a:lstStyle/>
          <a:p>
            <a:r>
              <a:rPr lang="en-US" dirty="0">
                <a:solidFill>
                  <a:srgbClr val="00B0F0"/>
                </a:solidFill>
              </a:rPr>
              <a:t>.819</a:t>
            </a:r>
          </a:p>
        </p:txBody>
      </p:sp>
      <p:sp>
        <p:nvSpPr>
          <p:cNvPr id="46" name="TextBox 45">
            <a:extLst>
              <a:ext uri="{FF2B5EF4-FFF2-40B4-BE49-F238E27FC236}">
                <a16:creationId xmlns:a16="http://schemas.microsoft.com/office/drawing/2014/main" id="{E274D97E-1FF0-B628-8A6F-DC15613F5703}"/>
              </a:ext>
            </a:extLst>
          </p:cNvPr>
          <p:cNvSpPr txBox="1"/>
          <p:nvPr/>
        </p:nvSpPr>
        <p:spPr>
          <a:xfrm>
            <a:off x="4579500" y="4927285"/>
            <a:ext cx="593432" cy="369332"/>
          </a:xfrm>
          <a:prstGeom prst="rect">
            <a:avLst/>
          </a:prstGeom>
          <a:noFill/>
        </p:spPr>
        <p:txBody>
          <a:bodyPr wrap="none" rtlCol="0">
            <a:spAutoFit/>
          </a:bodyPr>
          <a:lstStyle/>
          <a:p>
            <a:r>
              <a:rPr lang="en-US" dirty="0">
                <a:solidFill>
                  <a:srgbClr val="00B0F0"/>
                </a:solidFill>
              </a:rPr>
              <a:t>.819</a:t>
            </a:r>
          </a:p>
        </p:txBody>
      </p:sp>
      <p:sp>
        <p:nvSpPr>
          <p:cNvPr id="47" name="TextBox 46">
            <a:extLst>
              <a:ext uri="{FF2B5EF4-FFF2-40B4-BE49-F238E27FC236}">
                <a16:creationId xmlns:a16="http://schemas.microsoft.com/office/drawing/2014/main" id="{A11D18B2-AFAB-EC7F-3120-B03ACEB83DEB}"/>
              </a:ext>
            </a:extLst>
          </p:cNvPr>
          <p:cNvSpPr txBox="1"/>
          <p:nvPr/>
        </p:nvSpPr>
        <p:spPr>
          <a:xfrm>
            <a:off x="5107036" y="4950732"/>
            <a:ext cx="593432" cy="369332"/>
          </a:xfrm>
          <a:prstGeom prst="rect">
            <a:avLst/>
          </a:prstGeom>
          <a:noFill/>
        </p:spPr>
        <p:txBody>
          <a:bodyPr wrap="none" rtlCol="0">
            <a:spAutoFit/>
          </a:bodyPr>
          <a:lstStyle/>
          <a:p>
            <a:r>
              <a:rPr lang="en-US" dirty="0">
                <a:solidFill>
                  <a:srgbClr val="00B0F0"/>
                </a:solidFill>
              </a:rPr>
              <a:t>.670</a:t>
            </a:r>
          </a:p>
        </p:txBody>
      </p:sp>
      <p:sp>
        <p:nvSpPr>
          <p:cNvPr id="48" name="TextBox 47">
            <a:extLst>
              <a:ext uri="{FF2B5EF4-FFF2-40B4-BE49-F238E27FC236}">
                <a16:creationId xmlns:a16="http://schemas.microsoft.com/office/drawing/2014/main" id="{B92E1AB2-1BA0-257F-82D1-F62ED5C49936}"/>
              </a:ext>
            </a:extLst>
          </p:cNvPr>
          <p:cNvSpPr txBox="1"/>
          <p:nvPr/>
        </p:nvSpPr>
        <p:spPr>
          <a:xfrm>
            <a:off x="5095314" y="4458367"/>
            <a:ext cx="593432" cy="369332"/>
          </a:xfrm>
          <a:prstGeom prst="rect">
            <a:avLst/>
          </a:prstGeom>
          <a:noFill/>
        </p:spPr>
        <p:txBody>
          <a:bodyPr wrap="none" rtlCol="0">
            <a:spAutoFit/>
          </a:bodyPr>
          <a:lstStyle/>
          <a:p>
            <a:r>
              <a:rPr lang="en-US" dirty="0">
                <a:solidFill>
                  <a:srgbClr val="00B0F0"/>
                </a:solidFill>
              </a:rPr>
              <a:t>.135</a:t>
            </a:r>
          </a:p>
        </p:txBody>
      </p:sp>
      <p:sp>
        <p:nvSpPr>
          <p:cNvPr id="49" name="TextBox 48">
            <a:extLst>
              <a:ext uri="{FF2B5EF4-FFF2-40B4-BE49-F238E27FC236}">
                <a16:creationId xmlns:a16="http://schemas.microsoft.com/office/drawing/2014/main" id="{6D14AF26-9F9A-BCAD-31D2-01F7D3B55030}"/>
              </a:ext>
            </a:extLst>
          </p:cNvPr>
          <p:cNvSpPr txBox="1"/>
          <p:nvPr/>
        </p:nvSpPr>
        <p:spPr>
          <a:xfrm>
            <a:off x="5634570" y="4939002"/>
            <a:ext cx="593432" cy="369332"/>
          </a:xfrm>
          <a:prstGeom prst="rect">
            <a:avLst/>
          </a:prstGeom>
          <a:noFill/>
        </p:spPr>
        <p:txBody>
          <a:bodyPr wrap="none" rtlCol="0">
            <a:spAutoFit/>
          </a:bodyPr>
          <a:lstStyle/>
          <a:p>
            <a:r>
              <a:rPr lang="en-US" dirty="0">
                <a:solidFill>
                  <a:srgbClr val="00B0F0"/>
                </a:solidFill>
              </a:rPr>
              <a:t>.607</a:t>
            </a:r>
          </a:p>
        </p:txBody>
      </p:sp>
      <p:sp>
        <p:nvSpPr>
          <p:cNvPr id="50" name="TextBox 49">
            <a:extLst>
              <a:ext uri="{FF2B5EF4-FFF2-40B4-BE49-F238E27FC236}">
                <a16:creationId xmlns:a16="http://schemas.microsoft.com/office/drawing/2014/main" id="{7C1E5148-856E-284E-1BD7-CA5A9ED17B39}"/>
              </a:ext>
            </a:extLst>
          </p:cNvPr>
          <p:cNvSpPr txBox="1"/>
          <p:nvPr/>
        </p:nvSpPr>
        <p:spPr>
          <a:xfrm>
            <a:off x="5693186" y="4481806"/>
            <a:ext cx="476412" cy="369332"/>
          </a:xfrm>
          <a:prstGeom prst="rect">
            <a:avLst/>
          </a:prstGeom>
          <a:noFill/>
        </p:spPr>
        <p:txBody>
          <a:bodyPr wrap="none" rtlCol="0">
            <a:spAutoFit/>
          </a:bodyPr>
          <a:lstStyle/>
          <a:p>
            <a:r>
              <a:rPr lang="en-US" dirty="0">
                <a:solidFill>
                  <a:srgbClr val="00B0F0"/>
                </a:solidFill>
              </a:rPr>
              <a:t>.05</a:t>
            </a:r>
          </a:p>
        </p:txBody>
      </p:sp>
      <p:sp>
        <p:nvSpPr>
          <p:cNvPr id="51" name="TextBox 50">
            <a:extLst>
              <a:ext uri="{FF2B5EF4-FFF2-40B4-BE49-F238E27FC236}">
                <a16:creationId xmlns:a16="http://schemas.microsoft.com/office/drawing/2014/main" id="{454CA645-1AE2-C673-5FDE-420FC499D1AD}"/>
              </a:ext>
            </a:extLst>
          </p:cNvPr>
          <p:cNvSpPr txBox="1"/>
          <p:nvPr/>
        </p:nvSpPr>
        <p:spPr>
          <a:xfrm>
            <a:off x="5657726" y="3941573"/>
            <a:ext cx="593432" cy="646331"/>
          </a:xfrm>
          <a:prstGeom prst="rect">
            <a:avLst/>
          </a:prstGeom>
          <a:noFill/>
        </p:spPr>
        <p:txBody>
          <a:bodyPr wrap="none" rtlCol="0">
            <a:spAutoFit/>
          </a:bodyPr>
          <a:lstStyle/>
          <a:p>
            <a:r>
              <a:rPr lang="en-US" dirty="0">
                <a:solidFill>
                  <a:srgbClr val="00B0F0"/>
                </a:solidFill>
              </a:rPr>
              <a:t>.007</a:t>
            </a:r>
          </a:p>
          <a:p>
            <a:endParaRPr lang="en-US" dirty="0">
              <a:solidFill>
                <a:schemeClr val="accent2"/>
              </a:solidFill>
            </a:endParaRPr>
          </a:p>
        </p:txBody>
      </p:sp>
      <p:sp>
        <p:nvSpPr>
          <p:cNvPr id="52" name="TextBox 51">
            <a:extLst>
              <a:ext uri="{FF2B5EF4-FFF2-40B4-BE49-F238E27FC236}">
                <a16:creationId xmlns:a16="http://schemas.microsoft.com/office/drawing/2014/main" id="{29A8398A-A304-9A27-A28A-A8CE386F7407}"/>
              </a:ext>
            </a:extLst>
          </p:cNvPr>
          <p:cNvSpPr txBox="1"/>
          <p:nvPr/>
        </p:nvSpPr>
        <p:spPr>
          <a:xfrm>
            <a:off x="6173832" y="40363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53" name="TextBox 52">
            <a:extLst>
              <a:ext uri="{FF2B5EF4-FFF2-40B4-BE49-F238E27FC236}">
                <a16:creationId xmlns:a16="http://schemas.microsoft.com/office/drawing/2014/main" id="{7DED59F4-9466-898F-79B4-9473D6E8A5A5}"/>
              </a:ext>
            </a:extLst>
          </p:cNvPr>
          <p:cNvSpPr txBox="1"/>
          <p:nvPr/>
        </p:nvSpPr>
        <p:spPr>
          <a:xfrm>
            <a:off x="6713091" y="4024613"/>
            <a:ext cx="593432" cy="369332"/>
          </a:xfrm>
          <a:prstGeom prst="rect">
            <a:avLst/>
          </a:prstGeom>
          <a:noFill/>
        </p:spPr>
        <p:txBody>
          <a:bodyPr wrap="none" rtlCol="0">
            <a:spAutoFit/>
          </a:bodyPr>
          <a:lstStyle/>
          <a:p>
            <a:r>
              <a:rPr lang="en-US" dirty="0">
                <a:solidFill>
                  <a:srgbClr val="00B0F0"/>
                </a:solidFill>
              </a:rPr>
              <a:t>.135</a:t>
            </a:r>
          </a:p>
        </p:txBody>
      </p:sp>
      <p:sp>
        <p:nvSpPr>
          <p:cNvPr id="54" name="TextBox 53">
            <a:extLst>
              <a:ext uri="{FF2B5EF4-FFF2-40B4-BE49-F238E27FC236}">
                <a16:creationId xmlns:a16="http://schemas.microsoft.com/office/drawing/2014/main" id="{676D7F1F-5861-8B52-C169-326635B2D0F9}"/>
              </a:ext>
            </a:extLst>
          </p:cNvPr>
          <p:cNvSpPr txBox="1"/>
          <p:nvPr/>
        </p:nvSpPr>
        <p:spPr>
          <a:xfrm>
            <a:off x="6173834" y="4505257"/>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55" name="TextBox 54">
            <a:extLst>
              <a:ext uri="{FF2B5EF4-FFF2-40B4-BE49-F238E27FC236}">
                <a16:creationId xmlns:a16="http://schemas.microsoft.com/office/drawing/2014/main" id="{04D01096-F603-CBA4-3E4C-6C9B72DE6950}"/>
              </a:ext>
            </a:extLst>
          </p:cNvPr>
          <p:cNvSpPr txBox="1"/>
          <p:nvPr/>
        </p:nvSpPr>
        <p:spPr>
          <a:xfrm>
            <a:off x="6185558" y="4927286"/>
            <a:ext cx="593432" cy="369332"/>
          </a:xfrm>
          <a:prstGeom prst="rect">
            <a:avLst/>
          </a:prstGeom>
          <a:noFill/>
        </p:spPr>
        <p:txBody>
          <a:bodyPr wrap="none" rtlCol="0">
            <a:spAutoFit/>
          </a:bodyPr>
          <a:lstStyle/>
          <a:p>
            <a:r>
              <a:rPr lang="en-US" dirty="0">
                <a:solidFill>
                  <a:srgbClr val="00B0F0"/>
                </a:solidFill>
              </a:rPr>
              <a:t>.368</a:t>
            </a:r>
          </a:p>
        </p:txBody>
      </p:sp>
      <p:sp>
        <p:nvSpPr>
          <p:cNvPr id="56" name="TextBox 55">
            <a:extLst>
              <a:ext uri="{FF2B5EF4-FFF2-40B4-BE49-F238E27FC236}">
                <a16:creationId xmlns:a16="http://schemas.microsoft.com/office/drawing/2014/main" id="{357686AB-93A9-D9C8-1FAF-D47E1EB839AB}"/>
              </a:ext>
            </a:extLst>
          </p:cNvPr>
          <p:cNvSpPr txBox="1"/>
          <p:nvPr/>
        </p:nvSpPr>
        <p:spPr>
          <a:xfrm>
            <a:off x="6724817" y="4927287"/>
            <a:ext cx="593432" cy="369332"/>
          </a:xfrm>
          <a:prstGeom prst="rect">
            <a:avLst/>
          </a:prstGeom>
          <a:noFill/>
        </p:spPr>
        <p:txBody>
          <a:bodyPr wrap="none" rtlCol="0">
            <a:spAutoFit/>
          </a:bodyPr>
          <a:lstStyle/>
          <a:p>
            <a:r>
              <a:rPr lang="en-US" dirty="0">
                <a:solidFill>
                  <a:srgbClr val="00B0F0"/>
                </a:solidFill>
              </a:rPr>
              <a:t>.135</a:t>
            </a:r>
          </a:p>
        </p:txBody>
      </p:sp>
      <p:sp>
        <p:nvSpPr>
          <p:cNvPr id="57" name="TextBox 56">
            <a:extLst>
              <a:ext uri="{FF2B5EF4-FFF2-40B4-BE49-F238E27FC236}">
                <a16:creationId xmlns:a16="http://schemas.microsoft.com/office/drawing/2014/main" id="{63030DD4-0A1C-B848-CBFD-38DEB2030281}"/>
              </a:ext>
            </a:extLst>
          </p:cNvPr>
          <p:cNvSpPr txBox="1"/>
          <p:nvPr/>
        </p:nvSpPr>
        <p:spPr>
          <a:xfrm>
            <a:off x="6701372" y="4470091"/>
            <a:ext cx="593432" cy="369332"/>
          </a:xfrm>
          <a:prstGeom prst="rect">
            <a:avLst/>
          </a:prstGeom>
          <a:noFill/>
        </p:spPr>
        <p:txBody>
          <a:bodyPr wrap="none" rtlCol="0">
            <a:spAutoFit/>
          </a:bodyPr>
          <a:lstStyle/>
          <a:p>
            <a:r>
              <a:rPr lang="en-US" dirty="0">
                <a:solidFill>
                  <a:srgbClr val="00B0F0"/>
                </a:solidFill>
              </a:rPr>
              <a:t>.135</a:t>
            </a:r>
          </a:p>
        </p:txBody>
      </p:sp>
      <p:sp>
        <p:nvSpPr>
          <p:cNvPr id="58" name="TextBox 57">
            <a:extLst>
              <a:ext uri="{FF2B5EF4-FFF2-40B4-BE49-F238E27FC236}">
                <a16:creationId xmlns:a16="http://schemas.microsoft.com/office/drawing/2014/main" id="{445B3C0D-534E-50B0-41CE-0B7B02537A80}"/>
              </a:ext>
            </a:extLst>
          </p:cNvPr>
          <p:cNvSpPr txBox="1"/>
          <p:nvPr/>
        </p:nvSpPr>
        <p:spPr>
          <a:xfrm>
            <a:off x="7322691" y="4927280"/>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59" name="TextBox 58">
            <a:extLst>
              <a:ext uri="{FF2B5EF4-FFF2-40B4-BE49-F238E27FC236}">
                <a16:creationId xmlns:a16="http://schemas.microsoft.com/office/drawing/2014/main" id="{71EE1E76-60DD-6FDA-7242-F99A67E578A0}"/>
              </a:ext>
            </a:extLst>
          </p:cNvPr>
          <p:cNvSpPr txBox="1"/>
          <p:nvPr/>
        </p:nvSpPr>
        <p:spPr>
          <a:xfrm>
            <a:off x="7322692" y="4493530"/>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60" name="TextBox 59">
            <a:extLst>
              <a:ext uri="{FF2B5EF4-FFF2-40B4-BE49-F238E27FC236}">
                <a16:creationId xmlns:a16="http://schemas.microsoft.com/office/drawing/2014/main" id="{51E265B9-440B-586D-52D6-61DFF987502E}"/>
              </a:ext>
            </a:extLst>
          </p:cNvPr>
          <p:cNvSpPr txBox="1"/>
          <p:nvPr/>
        </p:nvSpPr>
        <p:spPr>
          <a:xfrm>
            <a:off x="7299248" y="402461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61" name="TextBox 60">
            <a:extLst>
              <a:ext uri="{FF2B5EF4-FFF2-40B4-BE49-F238E27FC236}">
                <a16:creationId xmlns:a16="http://schemas.microsoft.com/office/drawing/2014/main" id="{87553A60-BF4C-113F-860D-48C3E60048A7}"/>
              </a:ext>
            </a:extLst>
          </p:cNvPr>
          <p:cNvSpPr txBox="1"/>
          <p:nvPr/>
        </p:nvSpPr>
        <p:spPr>
          <a:xfrm>
            <a:off x="7744723" y="4024613"/>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63" name="TextBox 62">
            <a:extLst>
              <a:ext uri="{FF2B5EF4-FFF2-40B4-BE49-F238E27FC236}">
                <a16:creationId xmlns:a16="http://schemas.microsoft.com/office/drawing/2014/main" id="{B98A39CD-7961-94FD-27A3-947D9427AB10}"/>
              </a:ext>
            </a:extLst>
          </p:cNvPr>
          <p:cNvSpPr txBox="1"/>
          <p:nvPr/>
        </p:nvSpPr>
        <p:spPr>
          <a:xfrm>
            <a:off x="7721279" y="44935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64" name="TextBox 63">
            <a:extLst>
              <a:ext uri="{FF2B5EF4-FFF2-40B4-BE49-F238E27FC236}">
                <a16:creationId xmlns:a16="http://schemas.microsoft.com/office/drawing/2014/main" id="{82907C94-D84B-AF64-AF87-468416B81D07}"/>
              </a:ext>
            </a:extLst>
          </p:cNvPr>
          <p:cNvSpPr txBox="1"/>
          <p:nvPr/>
        </p:nvSpPr>
        <p:spPr>
          <a:xfrm>
            <a:off x="7709557" y="4915564"/>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76" name="TextBox 75">
            <a:extLst>
              <a:ext uri="{FF2B5EF4-FFF2-40B4-BE49-F238E27FC236}">
                <a16:creationId xmlns:a16="http://schemas.microsoft.com/office/drawing/2014/main" id="{1D3E6811-EE91-A498-DE7D-5BCC30F27F66}"/>
              </a:ext>
            </a:extLst>
          </p:cNvPr>
          <p:cNvSpPr txBox="1"/>
          <p:nvPr/>
        </p:nvSpPr>
        <p:spPr>
          <a:xfrm>
            <a:off x="3628726" y="3458661"/>
            <a:ext cx="593432" cy="646331"/>
          </a:xfrm>
          <a:prstGeom prst="rect">
            <a:avLst/>
          </a:prstGeom>
          <a:noFill/>
        </p:spPr>
        <p:txBody>
          <a:bodyPr wrap="none" rtlCol="0">
            <a:spAutoFit/>
          </a:bodyPr>
          <a:lstStyle/>
          <a:p>
            <a:r>
              <a:rPr lang="en-US" dirty="0">
                <a:solidFill>
                  <a:srgbClr val="00B0F0"/>
                </a:solidFill>
              </a:rPr>
              <a:t>.007</a:t>
            </a:r>
          </a:p>
          <a:p>
            <a:endParaRPr lang="en-US" dirty="0">
              <a:solidFill>
                <a:schemeClr val="accent2"/>
              </a:solidFill>
            </a:endParaRPr>
          </a:p>
        </p:txBody>
      </p:sp>
      <p:sp>
        <p:nvSpPr>
          <p:cNvPr id="77" name="TextBox 76">
            <a:extLst>
              <a:ext uri="{FF2B5EF4-FFF2-40B4-BE49-F238E27FC236}">
                <a16:creationId xmlns:a16="http://schemas.microsoft.com/office/drawing/2014/main" id="{F97A4399-22FD-0E79-7624-DB42F5902B5A}"/>
              </a:ext>
            </a:extLst>
          </p:cNvPr>
          <p:cNvSpPr txBox="1"/>
          <p:nvPr/>
        </p:nvSpPr>
        <p:spPr>
          <a:xfrm>
            <a:off x="3547869" y="3110203"/>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78" name="TextBox 77">
            <a:extLst>
              <a:ext uri="{FF2B5EF4-FFF2-40B4-BE49-F238E27FC236}">
                <a16:creationId xmlns:a16="http://schemas.microsoft.com/office/drawing/2014/main" id="{3F52E1FA-FDE1-8D40-F52C-8DE74F42D013}"/>
              </a:ext>
            </a:extLst>
          </p:cNvPr>
          <p:cNvSpPr txBox="1"/>
          <p:nvPr/>
        </p:nvSpPr>
        <p:spPr>
          <a:xfrm>
            <a:off x="4145743" y="3579124"/>
            <a:ext cx="476412" cy="369332"/>
          </a:xfrm>
          <a:prstGeom prst="rect">
            <a:avLst/>
          </a:prstGeom>
          <a:noFill/>
        </p:spPr>
        <p:txBody>
          <a:bodyPr wrap="none" rtlCol="0">
            <a:spAutoFit/>
          </a:bodyPr>
          <a:lstStyle/>
          <a:p>
            <a:r>
              <a:rPr lang="en-US" dirty="0">
                <a:solidFill>
                  <a:srgbClr val="00B0F0"/>
                </a:solidFill>
              </a:rPr>
              <a:t>.05</a:t>
            </a:r>
          </a:p>
        </p:txBody>
      </p:sp>
      <p:sp>
        <p:nvSpPr>
          <p:cNvPr id="79" name="TextBox 78">
            <a:extLst>
              <a:ext uri="{FF2B5EF4-FFF2-40B4-BE49-F238E27FC236}">
                <a16:creationId xmlns:a16="http://schemas.microsoft.com/office/drawing/2014/main" id="{FD6A34BB-1CF8-CACA-73A8-DB36747FADC9}"/>
              </a:ext>
            </a:extLst>
          </p:cNvPr>
          <p:cNvSpPr txBox="1"/>
          <p:nvPr/>
        </p:nvSpPr>
        <p:spPr>
          <a:xfrm>
            <a:off x="4145744" y="309848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80" name="TextBox 79">
            <a:extLst>
              <a:ext uri="{FF2B5EF4-FFF2-40B4-BE49-F238E27FC236}">
                <a16:creationId xmlns:a16="http://schemas.microsoft.com/office/drawing/2014/main" id="{4F67742D-546E-F1EB-F668-137FF66822BE}"/>
              </a:ext>
            </a:extLst>
          </p:cNvPr>
          <p:cNvSpPr txBox="1"/>
          <p:nvPr/>
        </p:nvSpPr>
        <p:spPr>
          <a:xfrm>
            <a:off x="3524426" y="2653009"/>
            <a:ext cx="593432" cy="369332"/>
          </a:xfrm>
          <a:prstGeom prst="rect">
            <a:avLst/>
          </a:prstGeom>
          <a:noFill/>
        </p:spPr>
        <p:txBody>
          <a:bodyPr wrap="none" rtlCol="0">
            <a:spAutoFit/>
          </a:bodyPr>
          <a:lstStyle/>
          <a:p>
            <a:r>
              <a:rPr lang="en-US" dirty="0">
                <a:solidFill>
                  <a:srgbClr val="00B0F0"/>
                </a:solidFill>
              </a:rPr>
              <a:t>.368</a:t>
            </a:r>
          </a:p>
        </p:txBody>
      </p:sp>
      <p:sp>
        <p:nvSpPr>
          <p:cNvPr id="81" name="TextBox 80">
            <a:extLst>
              <a:ext uri="{FF2B5EF4-FFF2-40B4-BE49-F238E27FC236}">
                <a16:creationId xmlns:a16="http://schemas.microsoft.com/office/drawing/2014/main" id="{CBA01A28-5842-3C82-126E-011E8C1FEFF2}"/>
              </a:ext>
            </a:extLst>
          </p:cNvPr>
          <p:cNvSpPr txBox="1"/>
          <p:nvPr/>
        </p:nvSpPr>
        <p:spPr>
          <a:xfrm>
            <a:off x="4063685" y="2653010"/>
            <a:ext cx="593432" cy="369332"/>
          </a:xfrm>
          <a:prstGeom prst="rect">
            <a:avLst/>
          </a:prstGeom>
          <a:noFill/>
        </p:spPr>
        <p:txBody>
          <a:bodyPr wrap="none" rtlCol="0">
            <a:spAutoFit/>
          </a:bodyPr>
          <a:lstStyle/>
          <a:p>
            <a:r>
              <a:rPr lang="en-US" dirty="0">
                <a:solidFill>
                  <a:srgbClr val="00B0F0"/>
                </a:solidFill>
              </a:rPr>
              <a:t>.368</a:t>
            </a:r>
          </a:p>
        </p:txBody>
      </p:sp>
      <p:sp>
        <p:nvSpPr>
          <p:cNvPr id="82" name="TextBox 81">
            <a:extLst>
              <a:ext uri="{FF2B5EF4-FFF2-40B4-BE49-F238E27FC236}">
                <a16:creationId xmlns:a16="http://schemas.microsoft.com/office/drawing/2014/main" id="{68474F86-FECC-8375-246A-E0B7BDF77D18}"/>
              </a:ext>
            </a:extLst>
          </p:cNvPr>
          <p:cNvSpPr txBox="1"/>
          <p:nvPr/>
        </p:nvSpPr>
        <p:spPr>
          <a:xfrm>
            <a:off x="4579498" y="2653011"/>
            <a:ext cx="593432" cy="369332"/>
          </a:xfrm>
          <a:prstGeom prst="rect">
            <a:avLst/>
          </a:prstGeom>
          <a:noFill/>
        </p:spPr>
        <p:txBody>
          <a:bodyPr wrap="none" rtlCol="0">
            <a:spAutoFit/>
          </a:bodyPr>
          <a:lstStyle/>
          <a:p>
            <a:r>
              <a:rPr lang="en-US" dirty="0">
                <a:solidFill>
                  <a:srgbClr val="00B0F0"/>
                </a:solidFill>
              </a:rPr>
              <a:t>.368</a:t>
            </a:r>
          </a:p>
        </p:txBody>
      </p:sp>
      <p:sp>
        <p:nvSpPr>
          <p:cNvPr id="83" name="TextBox 82">
            <a:extLst>
              <a:ext uri="{FF2B5EF4-FFF2-40B4-BE49-F238E27FC236}">
                <a16:creationId xmlns:a16="http://schemas.microsoft.com/office/drawing/2014/main" id="{93AC8CB3-3750-25C4-34B9-25912E425BF5}"/>
              </a:ext>
            </a:extLst>
          </p:cNvPr>
          <p:cNvSpPr txBox="1"/>
          <p:nvPr/>
        </p:nvSpPr>
        <p:spPr>
          <a:xfrm>
            <a:off x="5107034" y="2653012"/>
            <a:ext cx="593432" cy="369332"/>
          </a:xfrm>
          <a:prstGeom prst="rect">
            <a:avLst/>
          </a:prstGeom>
          <a:noFill/>
        </p:spPr>
        <p:txBody>
          <a:bodyPr wrap="none" rtlCol="0">
            <a:spAutoFit/>
          </a:bodyPr>
          <a:lstStyle/>
          <a:p>
            <a:r>
              <a:rPr lang="en-US" dirty="0">
                <a:solidFill>
                  <a:srgbClr val="00B0F0"/>
                </a:solidFill>
              </a:rPr>
              <a:t>.368</a:t>
            </a:r>
          </a:p>
        </p:txBody>
      </p:sp>
      <p:sp>
        <p:nvSpPr>
          <p:cNvPr id="84" name="TextBox 83">
            <a:extLst>
              <a:ext uri="{FF2B5EF4-FFF2-40B4-BE49-F238E27FC236}">
                <a16:creationId xmlns:a16="http://schemas.microsoft.com/office/drawing/2014/main" id="{3DA6C70D-B66F-F2ED-4C49-E20931993BAD}"/>
              </a:ext>
            </a:extLst>
          </p:cNvPr>
          <p:cNvSpPr txBox="1"/>
          <p:nvPr/>
        </p:nvSpPr>
        <p:spPr>
          <a:xfrm>
            <a:off x="4567777" y="3110210"/>
            <a:ext cx="593432" cy="369332"/>
          </a:xfrm>
          <a:prstGeom prst="rect">
            <a:avLst/>
          </a:prstGeom>
          <a:noFill/>
        </p:spPr>
        <p:txBody>
          <a:bodyPr wrap="none" rtlCol="0">
            <a:spAutoFit/>
          </a:bodyPr>
          <a:lstStyle/>
          <a:p>
            <a:r>
              <a:rPr lang="en-US" dirty="0">
                <a:solidFill>
                  <a:srgbClr val="00B0F0"/>
                </a:solidFill>
              </a:rPr>
              <a:t>.368</a:t>
            </a:r>
          </a:p>
        </p:txBody>
      </p:sp>
      <p:sp>
        <p:nvSpPr>
          <p:cNvPr id="85" name="TextBox 84">
            <a:extLst>
              <a:ext uri="{FF2B5EF4-FFF2-40B4-BE49-F238E27FC236}">
                <a16:creationId xmlns:a16="http://schemas.microsoft.com/office/drawing/2014/main" id="{BB2570FB-FDE9-DEAE-BCF1-A0D35221F34F}"/>
              </a:ext>
            </a:extLst>
          </p:cNvPr>
          <p:cNvSpPr txBox="1"/>
          <p:nvPr/>
        </p:nvSpPr>
        <p:spPr>
          <a:xfrm>
            <a:off x="4567778" y="3567408"/>
            <a:ext cx="593432" cy="369332"/>
          </a:xfrm>
          <a:prstGeom prst="rect">
            <a:avLst/>
          </a:prstGeom>
          <a:noFill/>
        </p:spPr>
        <p:txBody>
          <a:bodyPr wrap="none" rtlCol="0">
            <a:spAutoFit/>
          </a:bodyPr>
          <a:lstStyle/>
          <a:p>
            <a:r>
              <a:rPr lang="en-US" dirty="0">
                <a:solidFill>
                  <a:srgbClr val="00B0F0"/>
                </a:solidFill>
              </a:rPr>
              <a:t>.368</a:t>
            </a:r>
          </a:p>
        </p:txBody>
      </p:sp>
      <p:sp>
        <p:nvSpPr>
          <p:cNvPr id="86" name="TextBox 85">
            <a:extLst>
              <a:ext uri="{FF2B5EF4-FFF2-40B4-BE49-F238E27FC236}">
                <a16:creationId xmlns:a16="http://schemas.microsoft.com/office/drawing/2014/main" id="{18CDA6CC-8D0F-1D1B-AD73-F20B2AE69614}"/>
              </a:ext>
            </a:extLst>
          </p:cNvPr>
          <p:cNvSpPr txBox="1"/>
          <p:nvPr/>
        </p:nvSpPr>
        <p:spPr>
          <a:xfrm>
            <a:off x="5083591" y="3555686"/>
            <a:ext cx="593432" cy="369332"/>
          </a:xfrm>
          <a:prstGeom prst="rect">
            <a:avLst/>
          </a:prstGeom>
          <a:noFill/>
        </p:spPr>
        <p:txBody>
          <a:bodyPr wrap="none" rtlCol="0">
            <a:spAutoFit/>
          </a:bodyPr>
          <a:lstStyle/>
          <a:p>
            <a:r>
              <a:rPr lang="en-US" dirty="0">
                <a:solidFill>
                  <a:srgbClr val="00B0F0"/>
                </a:solidFill>
              </a:rPr>
              <a:t>.135</a:t>
            </a:r>
          </a:p>
        </p:txBody>
      </p:sp>
      <p:sp>
        <p:nvSpPr>
          <p:cNvPr id="87" name="TextBox 86">
            <a:extLst>
              <a:ext uri="{FF2B5EF4-FFF2-40B4-BE49-F238E27FC236}">
                <a16:creationId xmlns:a16="http://schemas.microsoft.com/office/drawing/2014/main" id="{63BAB080-8DF8-9E03-D6EC-4145912CCEBF}"/>
              </a:ext>
            </a:extLst>
          </p:cNvPr>
          <p:cNvSpPr txBox="1"/>
          <p:nvPr/>
        </p:nvSpPr>
        <p:spPr>
          <a:xfrm>
            <a:off x="5107038" y="3098490"/>
            <a:ext cx="593432" cy="369332"/>
          </a:xfrm>
          <a:prstGeom prst="rect">
            <a:avLst/>
          </a:prstGeom>
          <a:noFill/>
        </p:spPr>
        <p:txBody>
          <a:bodyPr wrap="none" rtlCol="0">
            <a:spAutoFit/>
          </a:bodyPr>
          <a:lstStyle/>
          <a:p>
            <a:r>
              <a:rPr lang="en-US" dirty="0">
                <a:solidFill>
                  <a:srgbClr val="00B0F0"/>
                </a:solidFill>
              </a:rPr>
              <a:t>.368</a:t>
            </a:r>
          </a:p>
        </p:txBody>
      </p:sp>
      <p:sp>
        <p:nvSpPr>
          <p:cNvPr id="88" name="TextBox 87">
            <a:extLst>
              <a:ext uri="{FF2B5EF4-FFF2-40B4-BE49-F238E27FC236}">
                <a16:creationId xmlns:a16="http://schemas.microsoft.com/office/drawing/2014/main" id="{02CE5F28-0350-BAD9-9174-F3366E4CBDE9}"/>
              </a:ext>
            </a:extLst>
          </p:cNvPr>
          <p:cNvSpPr txBox="1"/>
          <p:nvPr/>
        </p:nvSpPr>
        <p:spPr>
          <a:xfrm>
            <a:off x="5611125" y="3555679"/>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89" name="TextBox 88">
            <a:extLst>
              <a:ext uri="{FF2B5EF4-FFF2-40B4-BE49-F238E27FC236}">
                <a16:creationId xmlns:a16="http://schemas.microsoft.com/office/drawing/2014/main" id="{8E8393E5-99AC-85AB-AF03-FF0F9F1653D4}"/>
              </a:ext>
            </a:extLst>
          </p:cNvPr>
          <p:cNvSpPr txBox="1"/>
          <p:nvPr/>
        </p:nvSpPr>
        <p:spPr>
          <a:xfrm>
            <a:off x="5622849" y="3051591"/>
            <a:ext cx="593432" cy="369332"/>
          </a:xfrm>
          <a:prstGeom prst="rect">
            <a:avLst/>
          </a:prstGeom>
          <a:noFill/>
        </p:spPr>
        <p:txBody>
          <a:bodyPr wrap="none" rtlCol="0">
            <a:spAutoFit/>
          </a:bodyPr>
          <a:lstStyle/>
          <a:p>
            <a:r>
              <a:rPr lang="en-US" dirty="0">
                <a:solidFill>
                  <a:srgbClr val="00B0F0"/>
                </a:solidFill>
              </a:rPr>
              <a:t>.368</a:t>
            </a:r>
          </a:p>
        </p:txBody>
      </p:sp>
      <p:sp>
        <p:nvSpPr>
          <p:cNvPr id="90" name="TextBox 89">
            <a:extLst>
              <a:ext uri="{FF2B5EF4-FFF2-40B4-BE49-F238E27FC236}">
                <a16:creationId xmlns:a16="http://schemas.microsoft.com/office/drawing/2014/main" id="{DA919759-AE57-6964-7076-3F6904CBC98E}"/>
              </a:ext>
            </a:extLst>
          </p:cNvPr>
          <p:cNvSpPr txBox="1"/>
          <p:nvPr/>
        </p:nvSpPr>
        <p:spPr>
          <a:xfrm>
            <a:off x="5611128" y="2653011"/>
            <a:ext cx="593432" cy="369332"/>
          </a:xfrm>
          <a:prstGeom prst="rect">
            <a:avLst/>
          </a:prstGeom>
          <a:noFill/>
        </p:spPr>
        <p:txBody>
          <a:bodyPr wrap="none" rtlCol="0">
            <a:spAutoFit/>
          </a:bodyPr>
          <a:lstStyle/>
          <a:p>
            <a:r>
              <a:rPr lang="en-US" dirty="0">
                <a:solidFill>
                  <a:srgbClr val="00B0F0"/>
                </a:solidFill>
              </a:rPr>
              <a:t>.368</a:t>
            </a:r>
          </a:p>
        </p:txBody>
      </p:sp>
      <p:sp>
        <p:nvSpPr>
          <p:cNvPr id="91" name="TextBox 90">
            <a:extLst>
              <a:ext uri="{FF2B5EF4-FFF2-40B4-BE49-F238E27FC236}">
                <a16:creationId xmlns:a16="http://schemas.microsoft.com/office/drawing/2014/main" id="{9BE6DDE7-9206-12BE-F293-1092EBFAAD79}"/>
              </a:ext>
            </a:extLst>
          </p:cNvPr>
          <p:cNvSpPr txBox="1"/>
          <p:nvPr/>
        </p:nvSpPr>
        <p:spPr>
          <a:xfrm>
            <a:off x="6173833" y="2641289"/>
            <a:ext cx="593432" cy="369332"/>
          </a:xfrm>
          <a:prstGeom prst="rect">
            <a:avLst/>
          </a:prstGeom>
          <a:noFill/>
        </p:spPr>
        <p:txBody>
          <a:bodyPr wrap="none" rtlCol="0">
            <a:spAutoFit/>
          </a:bodyPr>
          <a:lstStyle/>
          <a:p>
            <a:r>
              <a:rPr lang="en-US" dirty="0">
                <a:solidFill>
                  <a:srgbClr val="00B0F0"/>
                </a:solidFill>
              </a:rPr>
              <a:t>.368</a:t>
            </a:r>
          </a:p>
        </p:txBody>
      </p:sp>
      <p:sp>
        <p:nvSpPr>
          <p:cNvPr id="92" name="TextBox 91">
            <a:extLst>
              <a:ext uri="{FF2B5EF4-FFF2-40B4-BE49-F238E27FC236}">
                <a16:creationId xmlns:a16="http://schemas.microsoft.com/office/drawing/2014/main" id="{A9F9ECA2-45E3-97B3-2921-F3424331EB04}"/>
              </a:ext>
            </a:extLst>
          </p:cNvPr>
          <p:cNvSpPr txBox="1"/>
          <p:nvPr/>
        </p:nvSpPr>
        <p:spPr>
          <a:xfrm>
            <a:off x="6724815" y="2653013"/>
            <a:ext cx="593432" cy="369332"/>
          </a:xfrm>
          <a:prstGeom prst="rect">
            <a:avLst/>
          </a:prstGeom>
          <a:noFill/>
        </p:spPr>
        <p:txBody>
          <a:bodyPr wrap="none" rtlCol="0">
            <a:spAutoFit/>
          </a:bodyPr>
          <a:lstStyle/>
          <a:p>
            <a:r>
              <a:rPr lang="en-US" dirty="0">
                <a:solidFill>
                  <a:srgbClr val="00B0F0"/>
                </a:solidFill>
              </a:rPr>
              <a:t>.135</a:t>
            </a:r>
          </a:p>
        </p:txBody>
      </p:sp>
      <p:sp>
        <p:nvSpPr>
          <p:cNvPr id="93" name="TextBox 92">
            <a:extLst>
              <a:ext uri="{FF2B5EF4-FFF2-40B4-BE49-F238E27FC236}">
                <a16:creationId xmlns:a16="http://schemas.microsoft.com/office/drawing/2014/main" id="{2C02DCBC-DB88-36A5-E0C1-8986A914DC1F}"/>
              </a:ext>
            </a:extLst>
          </p:cNvPr>
          <p:cNvSpPr txBox="1"/>
          <p:nvPr/>
        </p:nvSpPr>
        <p:spPr>
          <a:xfrm>
            <a:off x="6162112" y="3110211"/>
            <a:ext cx="593432" cy="369332"/>
          </a:xfrm>
          <a:prstGeom prst="rect">
            <a:avLst/>
          </a:prstGeom>
          <a:noFill/>
        </p:spPr>
        <p:txBody>
          <a:bodyPr wrap="none" rtlCol="0">
            <a:spAutoFit/>
          </a:bodyPr>
          <a:lstStyle/>
          <a:p>
            <a:r>
              <a:rPr lang="en-US" dirty="0">
                <a:solidFill>
                  <a:srgbClr val="00B0F0"/>
                </a:solidFill>
              </a:rPr>
              <a:t>.135</a:t>
            </a:r>
          </a:p>
        </p:txBody>
      </p:sp>
      <p:sp>
        <p:nvSpPr>
          <p:cNvPr id="94" name="TextBox 93">
            <a:extLst>
              <a:ext uri="{FF2B5EF4-FFF2-40B4-BE49-F238E27FC236}">
                <a16:creationId xmlns:a16="http://schemas.microsoft.com/office/drawing/2014/main" id="{F3155E68-E9F8-EF75-6296-685D431A881A}"/>
              </a:ext>
            </a:extLst>
          </p:cNvPr>
          <p:cNvSpPr txBox="1"/>
          <p:nvPr/>
        </p:nvSpPr>
        <p:spPr>
          <a:xfrm>
            <a:off x="6232451" y="3567409"/>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95" name="TextBox 94">
            <a:extLst>
              <a:ext uri="{FF2B5EF4-FFF2-40B4-BE49-F238E27FC236}">
                <a16:creationId xmlns:a16="http://schemas.microsoft.com/office/drawing/2014/main" id="{BD1FEB8D-880A-10DC-18AA-7E12DF0C13E4}"/>
              </a:ext>
            </a:extLst>
          </p:cNvPr>
          <p:cNvSpPr txBox="1"/>
          <p:nvPr/>
        </p:nvSpPr>
        <p:spPr>
          <a:xfrm>
            <a:off x="6713095" y="3555687"/>
            <a:ext cx="593432" cy="369332"/>
          </a:xfrm>
          <a:prstGeom prst="rect">
            <a:avLst/>
          </a:prstGeom>
          <a:noFill/>
        </p:spPr>
        <p:txBody>
          <a:bodyPr wrap="none" rtlCol="0">
            <a:spAutoFit/>
          </a:bodyPr>
          <a:lstStyle/>
          <a:p>
            <a:r>
              <a:rPr lang="en-US" dirty="0">
                <a:solidFill>
                  <a:srgbClr val="00B0F0"/>
                </a:solidFill>
              </a:rPr>
              <a:t>.135</a:t>
            </a:r>
          </a:p>
        </p:txBody>
      </p:sp>
      <p:sp>
        <p:nvSpPr>
          <p:cNvPr id="96" name="TextBox 95">
            <a:extLst>
              <a:ext uri="{FF2B5EF4-FFF2-40B4-BE49-F238E27FC236}">
                <a16:creationId xmlns:a16="http://schemas.microsoft.com/office/drawing/2014/main" id="{973F6102-F68C-3CA2-D7D9-D839A280367D}"/>
              </a:ext>
            </a:extLst>
          </p:cNvPr>
          <p:cNvSpPr txBox="1"/>
          <p:nvPr/>
        </p:nvSpPr>
        <p:spPr>
          <a:xfrm>
            <a:off x="6724819" y="3098491"/>
            <a:ext cx="593432" cy="369332"/>
          </a:xfrm>
          <a:prstGeom prst="rect">
            <a:avLst/>
          </a:prstGeom>
          <a:noFill/>
        </p:spPr>
        <p:txBody>
          <a:bodyPr wrap="none" rtlCol="0">
            <a:spAutoFit/>
          </a:bodyPr>
          <a:lstStyle/>
          <a:p>
            <a:r>
              <a:rPr lang="en-US" dirty="0">
                <a:solidFill>
                  <a:srgbClr val="00B0F0"/>
                </a:solidFill>
              </a:rPr>
              <a:t>.135</a:t>
            </a:r>
          </a:p>
        </p:txBody>
      </p:sp>
      <p:sp>
        <p:nvSpPr>
          <p:cNvPr id="97" name="TextBox 96">
            <a:extLst>
              <a:ext uri="{FF2B5EF4-FFF2-40B4-BE49-F238E27FC236}">
                <a16:creationId xmlns:a16="http://schemas.microsoft.com/office/drawing/2014/main" id="{8E4B344B-5AFE-AE38-EB69-03E6DA0CEDEE}"/>
              </a:ext>
            </a:extLst>
          </p:cNvPr>
          <p:cNvSpPr txBox="1"/>
          <p:nvPr/>
        </p:nvSpPr>
        <p:spPr>
          <a:xfrm>
            <a:off x="7299246" y="3567403"/>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98" name="TextBox 97">
            <a:extLst>
              <a:ext uri="{FF2B5EF4-FFF2-40B4-BE49-F238E27FC236}">
                <a16:creationId xmlns:a16="http://schemas.microsoft.com/office/drawing/2014/main" id="{10454297-2335-C348-7A37-FCF951B3CFF2}"/>
              </a:ext>
            </a:extLst>
          </p:cNvPr>
          <p:cNvSpPr txBox="1"/>
          <p:nvPr/>
        </p:nvSpPr>
        <p:spPr>
          <a:xfrm>
            <a:off x="7287524" y="3121930"/>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99" name="TextBox 98">
            <a:extLst>
              <a:ext uri="{FF2B5EF4-FFF2-40B4-BE49-F238E27FC236}">
                <a16:creationId xmlns:a16="http://schemas.microsoft.com/office/drawing/2014/main" id="{D0E4D483-2F29-4758-C542-84BF7AB11A04}"/>
              </a:ext>
            </a:extLst>
          </p:cNvPr>
          <p:cNvSpPr txBox="1"/>
          <p:nvPr/>
        </p:nvSpPr>
        <p:spPr>
          <a:xfrm>
            <a:off x="7299249" y="265301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01" name="TextBox 100">
            <a:extLst>
              <a:ext uri="{FF2B5EF4-FFF2-40B4-BE49-F238E27FC236}">
                <a16:creationId xmlns:a16="http://schemas.microsoft.com/office/drawing/2014/main" id="{31674178-45F3-14DC-8F0D-BA22F27787A7}"/>
              </a:ext>
            </a:extLst>
          </p:cNvPr>
          <p:cNvSpPr txBox="1"/>
          <p:nvPr/>
        </p:nvSpPr>
        <p:spPr>
          <a:xfrm>
            <a:off x="7756449" y="31219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2" name="TextBox 101">
            <a:extLst>
              <a:ext uri="{FF2B5EF4-FFF2-40B4-BE49-F238E27FC236}">
                <a16:creationId xmlns:a16="http://schemas.microsoft.com/office/drawing/2014/main" id="{A83DFA9D-015B-ACA9-3B8E-45D22F2B760B}"/>
              </a:ext>
            </a:extLst>
          </p:cNvPr>
          <p:cNvSpPr txBox="1"/>
          <p:nvPr/>
        </p:nvSpPr>
        <p:spPr>
          <a:xfrm>
            <a:off x="7744727" y="3543964"/>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3" name="TextBox 102">
            <a:extLst>
              <a:ext uri="{FF2B5EF4-FFF2-40B4-BE49-F238E27FC236}">
                <a16:creationId xmlns:a16="http://schemas.microsoft.com/office/drawing/2014/main" id="{7BCE5CDE-49ED-1E31-2197-4A430DA380BC}"/>
              </a:ext>
            </a:extLst>
          </p:cNvPr>
          <p:cNvSpPr txBox="1"/>
          <p:nvPr/>
        </p:nvSpPr>
        <p:spPr>
          <a:xfrm>
            <a:off x="3510549" y="2216565"/>
            <a:ext cx="593432" cy="369332"/>
          </a:xfrm>
          <a:prstGeom prst="rect">
            <a:avLst/>
          </a:prstGeom>
          <a:noFill/>
        </p:spPr>
        <p:txBody>
          <a:bodyPr wrap="none" rtlCol="0">
            <a:spAutoFit/>
          </a:bodyPr>
          <a:lstStyle/>
          <a:p>
            <a:r>
              <a:rPr lang="en-US" dirty="0">
                <a:solidFill>
                  <a:srgbClr val="00B0F0"/>
                </a:solidFill>
              </a:rPr>
              <a:t>.135</a:t>
            </a:r>
          </a:p>
        </p:txBody>
      </p:sp>
      <p:sp>
        <p:nvSpPr>
          <p:cNvPr id="104" name="TextBox 103">
            <a:extLst>
              <a:ext uri="{FF2B5EF4-FFF2-40B4-BE49-F238E27FC236}">
                <a16:creationId xmlns:a16="http://schemas.microsoft.com/office/drawing/2014/main" id="{FF251140-95E6-E523-BB19-2434CCA1B159}"/>
              </a:ext>
            </a:extLst>
          </p:cNvPr>
          <p:cNvSpPr txBox="1"/>
          <p:nvPr/>
        </p:nvSpPr>
        <p:spPr>
          <a:xfrm>
            <a:off x="3547870" y="1773774"/>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05" name="TextBox 104">
            <a:extLst>
              <a:ext uri="{FF2B5EF4-FFF2-40B4-BE49-F238E27FC236}">
                <a16:creationId xmlns:a16="http://schemas.microsoft.com/office/drawing/2014/main" id="{F9ABC7B5-D7DD-1FAF-BEA9-3F691B304540}"/>
              </a:ext>
            </a:extLst>
          </p:cNvPr>
          <p:cNvSpPr txBox="1"/>
          <p:nvPr/>
        </p:nvSpPr>
        <p:spPr>
          <a:xfrm>
            <a:off x="4051960" y="2219249"/>
            <a:ext cx="593432" cy="369332"/>
          </a:xfrm>
          <a:prstGeom prst="rect">
            <a:avLst/>
          </a:prstGeom>
          <a:noFill/>
        </p:spPr>
        <p:txBody>
          <a:bodyPr wrap="none" rtlCol="0">
            <a:spAutoFit/>
          </a:bodyPr>
          <a:lstStyle/>
          <a:p>
            <a:r>
              <a:rPr lang="en-US" dirty="0">
                <a:solidFill>
                  <a:srgbClr val="00B0F0"/>
                </a:solidFill>
              </a:rPr>
              <a:t>.135</a:t>
            </a:r>
          </a:p>
        </p:txBody>
      </p:sp>
      <p:sp>
        <p:nvSpPr>
          <p:cNvPr id="106" name="TextBox 105">
            <a:extLst>
              <a:ext uri="{FF2B5EF4-FFF2-40B4-BE49-F238E27FC236}">
                <a16:creationId xmlns:a16="http://schemas.microsoft.com/office/drawing/2014/main" id="{70507F52-528C-8EC2-BB4D-5B1143725249}"/>
              </a:ext>
            </a:extLst>
          </p:cNvPr>
          <p:cNvSpPr txBox="1"/>
          <p:nvPr/>
        </p:nvSpPr>
        <p:spPr>
          <a:xfrm>
            <a:off x="4157189" y="1773774"/>
            <a:ext cx="476412" cy="369332"/>
          </a:xfrm>
          <a:prstGeom prst="rect">
            <a:avLst/>
          </a:prstGeom>
          <a:noFill/>
        </p:spPr>
        <p:txBody>
          <a:bodyPr wrap="none" rtlCol="0">
            <a:spAutoFit/>
          </a:bodyPr>
          <a:lstStyle/>
          <a:p>
            <a:r>
              <a:rPr lang="en-US" dirty="0">
                <a:solidFill>
                  <a:srgbClr val="00B0F0"/>
                </a:solidFill>
              </a:rPr>
              <a:t>.05</a:t>
            </a:r>
          </a:p>
        </p:txBody>
      </p:sp>
      <p:sp>
        <p:nvSpPr>
          <p:cNvPr id="107" name="TextBox 106">
            <a:extLst>
              <a:ext uri="{FF2B5EF4-FFF2-40B4-BE49-F238E27FC236}">
                <a16:creationId xmlns:a16="http://schemas.microsoft.com/office/drawing/2014/main" id="{F295082E-8E53-BC5A-FBB0-373A85FE852E}"/>
              </a:ext>
            </a:extLst>
          </p:cNvPr>
          <p:cNvSpPr txBox="1"/>
          <p:nvPr/>
        </p:nvSpPr>
        <p:spPr>
          <a:xfrm>
            <a:off x="3536150" y="1304857"/>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8" name="TextBox 107">
            <a:extLst>
              <a:ext uri="{FF2B5EF4-FFF2-40B4-BE49-F238E27FC236}">
                <a16:creationId xmlns:a16="http://schemas.microsoft.com/office/drawing/2014/main" id="{21A1D607-016B-D458-EC12-14C0DE9DD4B4}"/>
              </a:ext>
            </a:extLst>
          </p:cNvPr>
          <p:cNvSpPr txBox="1"/>
          <p:nvPr/>
        </p:nvSpPr>
        <p:spPr>
          <a:xfrm>
            <a:off x="4051963" y="1304858"/>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9" name="TextBox 108">
            <a:extLst>
              <a:ext uri="{FF2B5EF4-FFF2-40B4-BE49-F238E27FC236}">
                <a16:creationId xmlns:a16="http://schemas.microsoft.com/office/drawing/2014/main" id="{4B87D5B9-17EF-DB44-7BAE-24BECDEC2110}"/>
              </a:ext>
            </a:extLst>
          </p:cNvPr>
          <p:cNvSpPr txBox="1"/>
          <p:nvPr/>
        </p:nvSpPr>
        <p:spPr>
          <a:xfrm>
            <a:off x="4567776" y="1304859"/>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0" name="TextBox 109">
            <a:extLst>
              <a:ext uri="{FF2B5EF4-FFF2-40B4-BE49-F238E27FC236}">
                <a16:creationId xmlns:a16="http://schemas.microsoft.com/office/drawing/2014/main" id="{9CEAABF2-15CE-2F0D-10F0-0171E9D217AC}"/>
              </a:ext>
            </a:extLst>
          </p:cNvPr>
          <p:cNvSpPr txBox="1"/>
          <p:nvPr/>
        </p:nvSpPr>
        <p:spPr>
          <a:xfrm>
            <a:off x="5071866" y="1304860"/>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1" name="TextBox 110">
            <a:extLst>
              <a:ext uri="{FF2B5EF4-FFF2-40B4-BE49-F238E27FC236}">
                <a16:creationId xmlns:a16="http://schemas.microsoft.com/office/drawing/2014/main" id="{ED862240-8EC0-71F9-36E8-633FC217F1D2}"/>
              </a:ext>
            </a:extLst>
          </p:cNvPr>
          <p:cNvSpPr txBox="1"/>
          <p:nvPr/>
        </p:nvSpPr>
        <p:spPr>
          <a:xfrm>
            <a:off x="4638116" y="1773781"/>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12" name="TextBox 111">
            <a:extLst>
              <a:ext uri="{FF2B5EF4-FFF2-40B4-BE49-F238E27FC236}">
                <a16:creationId xmlns:a16="http://schemas.microsoft.com/office/drawing/2014/main" id="{434C5877-CC34-573C-7BA1-FCEEBDB5F0A9}"/>
              </a:ext>
            </a:extLst>
          </p:cNvPr>
          <p:cNvSpPr txBox="1"/>
          <p:nvPr/>
        </p:nvSpPr>
        <p:spPr>
          <a:xfrm>
            <a:off x="4602948" y="2207533"/>
            <a:ext cx="593432" cy="369332"/>
          </a:xfrm>
          <a:prstGeom prst="rect">
            <a:avLst/>
          </a:prstGeom>
          <a:noFill/>
        </p:spPr>
        <p:txBody>
          <a:bodyPr wrap="none" rtlCol="0">
            <a:spAutoFit/>
          </a:bodyPr>
          <a:lstStyle/>
          <a:p>
            <a:r>
              <a:rPr lang="en-US" dirty="0">
                <a:solidFill>
                  <a:srgbClr val="00B0F0"/>
                </a:solidFill>
              </a:rPr>
              <a:t>.135</a:t>
            </a:r>
          </a:p>
        </p:txBody>
      </p:sp>
      <p:sp>
        <p:nvSpPr>
          <p:cNvPr id="113" name="TextBox 112">
            <a:extLst>
              <a:ext uri="{FF2B5EF4-FFF2-40B4-BE49-F238E27FC236}">
                <a16:creationId xmlns:a16="http://schemas.microsoft.com/office/drawing/2014/main" id="{8C5F6487-3D60-72E8-8BBF-48E46D4556C8}"/>
              </a:ext>
            </a:extLst>
          </p:cNvPr>
          <p:cNvSpPr txBox="1"/>
          <p:nvPr/>
        </p:nvSpPr>
        <p:spPr>
          <a:xfrm>
            <a:off x="5118761" y="2207534"/>
            <a:ext cx="593432" cy="369332"/>
          </a:xfrm>
          <a:prstGeom prst="rect">
            <a:avLst/>
          </a:prstGeom>
          <a:noFill/>
        </p:spPr>
        <p:txBody>
          <a:bodyPr wrap="none" rtlCol="0">
            <a:spAutoFit/>
          </a:bodyPr>
          <a:lstStyle/>
          <a:p>
            <a:r>
              <a:rPr lang="en-US" dirty="0">
                <a:solidFill>
                  <a:srgbClr val="00B0F0"/>
                </a:solidFill>
              </a:rPr>
              <a:t>.135</a:t>
            </a:r>
          </a:p>
        </p:txBody>
      </p:sp>
      <p:sp>
        <p:nvSpPr>
          <p:cNvPr id="114" name="TextBox 113">
            <a:extLst>
              <a:ext uri="{FF2B5EF4-FFF2-40B4-BE49-F238E27FC236}">
                <a16:creationId xmlns:a16="http://schemas.microsoft.com/office/drawing/2014/main" id="{34D00F89-62B9-70D7-6B6C-5067872D0D21}"/>
              </a:ext>
            </a:extLst>
          </p:cNvPr>
          <p:cNvSpPr txBox="1"/>
          <p:nvPr/>
        </p:nvSpPr>
        <p:spPr>
          <a:xfrm>
            <a:off x="5189100" y="1762061"/>
            <a:ext cx="476412" cy="369332"/>
          </a:xfrm>
          <a:prstGeom prst="rect">
            <a:avLst/>
          </a:prstGeom>
          <a:noFill/>
        </p:spPr>
        <p:txBody>
          <a:bodyPr wrap="none" rtlCol="0">
            <a:spAutoFit/>
          </a:bodyPr>
          <a:lstStyle/>
          <a:p>
            <a:r>
              <a:rPr lang="en-US" dirty="0">
                <a:solidFill>
                  <a:srgbClr val="00B0F0"/>
                </a:solidFill>
              </a:rPr>
              <a:t>.05</a:t>
            </a:r>
          </a:p>
        </p:txBody>
      </p:sp>
      <p:sp>
        <p:nvSpPr>
          <p:cNvPr id="115" name="TextBox 114">
            <a:extLst>
              <a:ext uri="{FF2B5EF4-FFF2-40B4-BE49-F238E27FC236}">
                <a16:creationId xmlns:a16="http://schemas.microsoft.com/office/drawing/2014/main" id="{160F4B05-C19A-504A-1D5A-27876B5B6824}"/>
              </a:ext>
            </a:extLst>
          </p:cNvPr>
          <p:cNvSpPr txBox="1"/>
          <p:nvPr/>
        </p:nvSpPr>
        <p:spPr>
          <a:xfrm>
            <a:off x="5611126" y="2207527"/>
            <a:ext cx="593432" cy="369332"/>
          </a:xfrm>
          <a:prstGeom prst="rect">
            <a:avLst/>
          </a:prstGeom>
          <a:noFill/>
        </p:spPr>
        <p:txBody>
          <a:bodyPr wrap="none" rtlCol="0">
            <a:spAutoFit/>
          </a:bodyPr>
          <a:lstStyle/>
          <a:p>
            <a:r>
              <a:rPr lang="en-US" dirty="0">
                <a:solidFill>
                  <a:srgbClr val="00B0F0"/>
                </a:solidFill>
              </a:rPr>
              <a:t>.135</a:t>
            </a:r>
          </a:p>
        </p:txBody>
      </p:sp>
      <p:sp>
        <p:nvSpPr>
          <p:cNvPr id="116" name="TextBox 115">
            <a:extLst>
              <a:ext uri="{FF2B5EF4-FFF2-40B4-BE49-F238E27FC236}">
                <a16:creationId xmlns:a16="http://schemas.microsoft.com/office/drawing/2014/main" id="{1AB8E4BA-CE53-6483-68D4-E63EBFA8C1C9}"/>
              </a:ext>
            </a:extLst>
          </p:cNvPr>
          <p:cNvSpPr txBox="1"/>
          <p:nvPr/>
        </p:nvSpPr>
        <p:spPr>
          <a:xfrm>
            <a:off x="5646296" y="1773777"/>
            <a:ext cx="476412" cy="369332"/>
          </a:xfrm>
          <a:prstGeom prst="rect">
            <a:avLst/>
          </a:prstGeom>
          <a:noFill/>
        </p:spPr>
        <p:txBody>
          <a:bodyPr wrap="none" rtlCol="0">
            <a:spAutoFit/>
          </a:bodyPr>
          <a:lstStyle/>
          <a:p>
            <a:r>
              <a:rPr lang="en-US" dirty="0">
                <a:solidFill>
                  <a:srgbClr val="00B0F0"/>
                </a:solidFill>
              </a:rPr>
              <a:t>.05</a:t>
            </a:r>
          </a:p>
        </p:txBody>
      </p:sp>
      <p:sp>
        <p:nvSpPr>
          <p:cNvPr id="117" name="TextBox 116">
            <a:extLst>
              <a:ext uri="{FF2B5EF4-FFF2-40B4-BE49-F238E27FC236}">
                <a16:creationId xmlns:a16="http://schemas.microsoft.com/office/drawing/2014/main" id="{09FD9C19-E23E-A556-C2A8-CD03178A6006}"/>
              </a:ext>
            </a:extLst>
          </p:cNvPr>
          <p:cNvSpPr txBox="1"/>
          <p:nvPr/>
        </p:nvSpPr>
        <p:spPr>
          <a:xfrm>
            <a:off x="5587683" y="1304859"/>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8" name="TextBox 117">
            <a:extLst>
              <a:ext uri="{FF2B5EF4-FFF2-40B4-BE49-F238E27FC236}">
                <a16:creationId xmlns:a16="http://schemas.microsoft.com/office/drawing/2014/main" id="{223D0B1B-8EF5-1BD6-4C4E-F909A3D7AB75}"/>
              </a:ext>
            </a:extLst>
          </p:cNvPr>
          <p:cNvSpPr txBox="1"/>
          <p:nvPr/>
        </p:nvSpPr>
        <p:spPr>
          <a:xfrm>
            <a:off x="6126942" y="1304860"/>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9" name="TextBox 118">
            <a:extLst>
              <a:ext uri="{FF2B5EF4-FFF2-40B4-BE49-F238E27FC236}">
                <a16:creationId xmlns:a16="http://schemas.microsoft.com/office/drawing/2014/main" id="{B39BCBE8-C6BC-1026-7E41-82587827DE26}"/>
              </a:ext>
            </a:extLst>
          </p:cNvPr>
          <p:cNvSpPr txBox="1"/>
          <p:nvPr/>
        </p:nvSpPr>
        <p:spPr>
          <a:xfrm>
            <a:off x="6677924" y="1304861"/>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20" name="TextBox 119">
            <a:extLst>
              <a:ext uri="{FF2B5EF4-FFF2-40B4-BE49-F238E27FC236}">
                <a16:creationId xmlns:a16="http://schemas.microsoft.com/office/drawing/2014/main" id="{46D4F3D2-1816-AC9E-C209-F885A256FB3B}"/>
              </a:ext>
            </a:extLst>
          </p:cNvPr>
          <p:cNvSpPr txBox="1"/>
          <p:nvPr/>
        </p:nvSpPr>
        <p:spPr>
          <a:xfrm>
            <a:off x="6185559" y="177378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21" name="TextBox 120">
            <a:extLst>
              <a:ext uri="{FF2B5EF4-FFF2-40B4-BE49-F238E27FC236}">
                <a16:creationId xmlns:a16="http://schemas.microsoft.com/office/drawing/2014/main" id="{A3C65D61-D26F-20FD-615D-FE2A77F1692C}"/>
              </a:ext>
            </a:extLst>
          </p:cNvPr>
          <p:cNvSpPr txBox="1"/>
          <p:nvPr/>
        </p:nvSpPr>
        <p:spPr>
          <a:xfrm>
            <a:off x="6173837" y="2207534"/>
            <a:ext cx="593432" cy="369332"/>
          </a:xfrm>
          <a:prstGeom prst="rect">
            <a:avLst/>
          </a:prstGeom>
          <a:noFill/>
        </p:spPr>
        <p:txBody>
          <a:bodyPr wrap="none" rtlCol="0">
            <a:spAutoFit/>
          </a:bodyPr>
          <a:lstStyle/>
          <a:p>
            <a:r>
              <a:rPr lang="en-US" dirty="0">
                <a:solidFill>
                  <a:srgbClr val="00B0F0"/>
                </a:solidFill>
              </a:rPr>
              <a:t>.135</a:t>
            </a:r>
          </a:p>
        </p:txBody>
      </p:sp>
      <p:sp>
        <p:nvSpPr>
          <p:cNvPr id="122" name="TextBox 121">
            <a:extLst>
              <a:ext uri="{FF2B5EF4-FFF2-40B4-BE49-F238E27FC236}">
                <a16:creationId xmlns:a16="http://schemas.microsoft.com/office/drawing/2014/main" id="{5B4D97E2-3D6A-6B33-0DAB-D3DFFFC807F9}"/>
              </a:ext>
            </a:extLst>
          </p:cNvPr>
          <p:cNvSpPr txBox="1"/>
          <p:nvPr/>
        </p:nvSpPr>
        <p:spPr>
          <a:xfrm>
            <a:off x="6701373" y="2207535"/>
            <a:ext cx="593432" cy="369332"/>
          </a:xfrm>
          <a:prstGeom prst="rect">
            <a:avLst/>
          </a:prstGeom>
          <a:noFill/>
        </p:spPr>
        <p:txBody>
          <a:bodyPr wrap="none" rtlCol="0">
            <a:spAutoFit/>
          </a:bodyPr>
          <a:lstStyle/>
          <a:p>
            <a:r>
              <a:rPr lang="en-US" dirty="0">
                <a:solidFill>
                  <a:srgbClr val="00B0F0"/>
                </a:solidFill>
              </a:rPr>
              <a:t>.135</a:t>
            </a:r>
          </a:p>
        </p:txBody>
      </p:sp>
      <p:sp>
        <p:nvSpPr>
          <p:cNvPr id="123" name="TextBox 122">
            <a:extLst>
              <a:ext uri="{FF2B5EF4-FFF2-40B4-BE49-F238E27FC236}">
                <a16:creationId xmlns:a16="http://schemas.microsoft.com/office/drawing/2014/main" id="{B82512F4-36BD-19CB-99B4-95AD95A11DE7}"/>
              </a:ext>
            </a:extLst>
          </p:cNvPr>
          <p:cNvSpPr txBox="1"/>
          <p:nvPr/>
        </p:nvSpPr>
        <p:spPr>
          <a:xfrm>
            <a:off x="6771712" y="1762062"/>
            <a:ext cx="476412" cy="369332"/>
          </a:xfrm>
          <a:prstGeom prst="rect">
            <a:avLst/>
          </a:prstGeom>
          <a:noFill/>
        </p:spPr>
        <p:txBody>
          <a:bodyPr wrap="none" rtlCol="0">
            <a:spAutoFit/>
          </a:bodyPr>
          <a:lstStyle/>
          <a:p>
            <a:r>
              <a:rPr lang="en-US" dirty="0">
                <a:solidFill>
                  <a:srgbClr val="00B0F0"/>
                </a:solidFill>
              </a:rPr>
              <a:t>.05</a:t>
            </a:r>
          </a:p>
        </p:txBody>
      </p:sp>
      <p:sp>
        <p:nvSpPr>
          <p:cNvPr id="124" name="TextBox 123">
            <a:extLst>
              <a:ext uri="{FF2B5EF4-FFF2-40B4-BE49-F238E27FC236}">
                <a16:creationId xmlns:a16="http://schemas.microsoft.com/office/drawing/2014/main" id="{4E344AA5-F525-3328-5352-F4868CE63BA5}"/>
              </a:ext>
            </a:extLst>
          </p:cNvPr>
          <p:cNvSpPr txBox="1"/>
          <p:nvPr/>
        </p:nvSpPr>
        <p:spPr>
          <a:xfrm>
            <a:off x="7287524" y="2207528"/>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25" name="TextBox 124">
            <a:extLst>
              <a:ext uri="{FF2B5EF4-FFF2-40B4-BE49-F238E27FC236}">
                <a16:creationId xmlns:a16="http://schemas.microsoft.com/office/drawing/2014/main" id="{9484F177-D985-50B7-923E-ED19325BDC15}"/>
              </a:ext>
            </a:extLst>
          </p:cNvPr>
          <p:cNvSpPr txBox="1"/>
          <p:nvPr/>
        </p:nvSpPr>
        <p:spPr>
          <a:xfrm>
            <a:off x="7264079" y="175033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26" name="TextBox 125">
            <a:extLst>
              <a:ext uri="{FF2B5EF4-FFF2-40B4-BE49-F238E27FC236}">
                <a16:creationId xmlns:a16="http://schemas.microsoft.com/office/drawing/2014/main" id="{48519FC5-524B-8FA1-2C24-1273BFB6C7A9}"/>
              </a:ext>
            </a:extLst>
          </p:cNvPr>
          <p:cNvSpPr txBox="1"/>
          <p:nvPr/>
        </p:nvSpPr>
        <p:spPr>
          <a:xfrm>
            <a:off x="7205547" y="1304857"/>
            <a:ext cx="593432" cy="369332"/>
          </a:xfrm>
          <a:prstGeom prst="rect">
            <a:avLst/>
          </a:prstGeom>
          <a:noFill/>
        </p:spPr>
        <p:txBody>
          <a:bodyPr wrap="none" rtlCol="0">
            <a:spAutoFit/>
          </a:bodyPr>
          <a:lstStyle/>
          <a:p>
            <a:r>
              <a:rPr lang="en-US" dirty="0">
                <a:solidFill>
                  <a:srgbClr val="00B0F0"/>
                </a:solidFill>
              </a:rPr>
              <a:t>.018</a:t>
            </a:r>
          </a:p>
        </p:txBody>
      </p:sp>
      <p:sp>
        <p:nvSpPr>
          <p:cNvPr id="127" name="TextBox 126">
            <a:extLst>
              <a:ext uri="{FF2B5EF4-FFF2-40B4-BE49-F238E27FC236}">
                <a16:creationId xmlns:a16="http://schemas.microsoft.com/office/drawing/2014/main" id="{67E54843-F107-E1F0-455C-3EEC061038FF}"/>
              </a:ext>
            </a:extLst>
          </p:cNvPr>
          <p:cNvSpPr txBox="1"/>
          <p:nvPr/>
        </p:nvSpPr>
        <p:spPr>
          <a:xfrm>
            <a:off x="7744810" y="1338659"/>
            <a:ext cx="593432" cy="369332"/>
          </a:xfrm>
          <a:prstGeom prst="rect">
            <a:avLst/>
          </a:prstGeom>
          <a:noFill/>
        </p:spPr>
        <p:txBody>
          <a:bodyPr wrap="square" rtlCol="0">
            <a:spAutoFit/>
          </a:bodyPr>
          <a:lstStyle/>
          <a:p>
            <a:r>
              <a:rPr lang="en-US" dirty="0">
                <a:solidFill>
                  <a:srgbClr val="00B0F0"/>
                </a:solidFill>
              </a:rPr>
              <a:t>.007</a:t>
            </a:r>
          </a:p>
        </p:txBody>
      </p:sp>
      <p:sp>
        <p:nvSpPr>
          <p:cNvPr id="128" name="TextBox 127">
            <a:extLst>
              <a:ext uri="{FF2B5EF4-FFF2-40B4-BE49-F238E27FC236}">
                <a16:creationId xmlns:a16="http://schemas.microsoft.com/office/drawing/2014/main" id="{2B8E09B1-33F6-FCC8-6836-1CD227935BFB}"/>
              </a:ext>
            </a:extLst>
          </p:cNvPr>
          <p:cNvSpPr txBox="1"/>
          <p:nvPr/>
        </p:nvSpPr>
        <p:spPr>
          <a:xfrm>
            <a:off x="7721281" y="1773783"/>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29" name="TextBox 128">
            <a:extLst>
              <a:ext uri="{FF2B5EF4-FFF2-40B4-BE49-F238E27FC236}">
                <a16:creationId xmlns:a16="http://schemas.microsoft.com/office/drawing/2014/main" id="{869C26A0-ACCC-2B43-CE22-C96F357EDADC}"/>
              </a:ext>
            </a:extLst>
          </p:cNvPr>
          <p:cNvSpPr txBox="1"/>
          <p:nvPr/>
        </p:nvSpPr>
        <p:spPr>
          <a:xfrm>
            <a:off x="7733005" y="22075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24A8D77-000D-8079-26F3-04A4B88E23F5}"/>
                  </a:ext>
                </a:extLst>
              </p:cNvPr>
              <p:cNvSpPr txBox="1"/>
              <p:nvPr/>
            </p:nvSpPr>
            <p:spPr>
              <a:xfrm>
                <a:off x="8509102" y="1988054"/>
                <a:ext cx="3449597" cy="2042803"/>
              </a:xfrm>
              <a:prstGeom prst="rect">
                <a:avLst/>
              </a:prstGeom>
              <a:noFill/>
            </p:spPr>
            <p:txBody>
              <a:bodyPr wrap="square" rtlCol="0">
                <a:spAutoFit/>
              </a:bodyPr>
              <a:lstStyle/>
              <a:p>
                <a:r>
                  <a:rPr lang="en-US" dirty="0"/>
                  <a:t>For our purposes, let </a:t>
                </a:r>
                <a14:m>
                  <m:oMath xmlns:m="http://schemas.openxmlformats.org/officeDocument/2006/math">
                    <m:r>
                      <a:rPr lang="en-US" b="0" i="1" smtClean="0">
                        <a:latin typeface="Cambria Math" panose="02040503050406030204" pitchFamily="18" charset="0"/>
                      </a:rPr>
                      <m:t>𝑧</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sup>
                    </m:sSup>
                  </m:oMath>
                </a14:m>
                <a:r>
                  <a:rPr lang="en-US" dirty="0"/>
                  <a:t>. </a:t>
                </a:r>
              </a:p>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known as the desirability function (i.e., a function that outputs a rating of how favorable each state is). </a:t>
                </a:r>
              </a:p>
            </p:txBody>
          </p:sp>
        </mc:Choice>
        <mc:Fallback xmlns="">
          <p:sp>
            <p:nvSpPr>
              <p:cNvPr id="130" name="TextBox 129">
                <a:extLst>
                  <a:ext uri="{FF2B5EF4-FFF2-40B4-BE49-F238E27FC236}">
                    <a16:creationId xmlns:a16="http://schemas.microsoft.com/office/drawing/2014/main" id="{524A8D77-000D-8079-26F3-04A4B88E23F5}"/>
                  </a:ext>
                </a:extLst>
              </p:cNvPr>
              <p:cNvSpPr txBox="1">
                <a:spLocks noRot="1" noChangeAspect="1" noMove="1" noResize="1" noEditPoints="1" noAdjustHandles="1" noChangeArrowheads="1" noChangeShapeType="1" noTextEdit="1"/>
              </p:cNvSpPr>
              <p:nvPr/>
            </p:nvSpPr>
            <p:spPr>
              <a:xfrm>
                <a:off x="8509102" y="1988054"/>
                <a:ext cx="3449597" cy="2042803"/>
              </a:xfrm>
              <a:prstGeom prst="rect">
                <a:avLst/>
              </a:prstGeom>
              <a:blipFill>
                <a:blip r:embed="rId3"/>
                <a:stretch>
                  <a:fillRect l="-1838" t="-1235" b="-370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75CB4B4-3BC1-AE94-5DE8-86B09F573AB2}"/>
              </a:ext>
            </a:extLst>
          </p:cNvPr>
          <p:cNvSpPr txBox="1"/>
          <p:nvPr/>
        </p:nvSpPr>
        <p:spPr>
          <a:xfrm>
            <a:off x="7743335" y="2660263"/>
            <a:ext cx="682011" cy="369332"/>
          </a:xfrm>
          <a:prstGeom prst="rect">
            <a:avLst/>
          </a:prstGeom>
          <a:noFill/>
        </p:spPr>
        <p:txBody>
          <a:bodyPr wrap="square">
            <a:spAutoFit/>
          </a:bodyPr>
          <a:lstStyle/>
          <a:p>
            <a:r>
              <a:rPr lang="en-US" dirty="0">
                <a:solidFill>
                  <a:srgbClr val="00B0F0"/>
                </a:solidFill>
              </a:rPr>
              <a:t>.018</a:t>
            </a:r>
          </a:p>
        </p:txBody>
      </p:sp>
      <p:sp>
        <p:nvSpPr>
          <p:cNvPr id="8" name="TextBox 7">
            <a:extLst>
              <a:ext uri="{FF2B5EF4-FFF2-40B4-BE49-F238E27FC236}">
                <a16:creationId xmlns:a16="http://schemas.microsoft.com/office/drawing/2014/main" id="{FAA22C3A-1E21-9F1D-F868-4E1BC8CA3EFF}"/>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4209817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1" i="1" smtClean="0">
                        <a:latin typeface="Cambria Math" panose="02040503050406030204" pitchFamily="18" charset="0"/>
                      </a:rPr>
                      <m:t>𝑫</m:t>
                    </m:r>
                    <m:r>
                      <a:rPr lang="en-US" b="0"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3AF1B710-25CF-ADEF-04E8-3EC29C60EEB3}"/>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oMath>
                </a14:m>
                <a:r>
                  <a:rPr lang="en-US" dirty="0"/>
                  <a:t> directly is infeasible, so we take a sampling approach.</a:t>
                </a:r>
              </a:p>
            </p:txBody>
          </p:sp>
        </mc:Choice>
        <mc:Fallback xmlns="">
          <p:sp>
            <p:nvSpPr>
              <p:cNvPr id="3" name="Content Placeholder 2">
                <a:extLst>
                  <a:ext uri="{FF2B5EF4-FFF2-40B4-BE49-F238E27FC236}">
                    <a16:creationId xmlns:a16="http://schemas.microsoft.com/office/drawing/2014/main" id="{CC39F37A-05F7-9392-49DF-6B2435CABFD8}"/>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4054515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1" i="1" smtClean="0">
                        <a:latin typeface="Cambria Math" panose="02040503050406030204" pitchFamily="18" charset="0"/>
                      </a:rPr>
                      <m:t>𝑫</m:t>
                    </m:r>
                    <m:r>
                      <a:rPr lang="en-US" b="0"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3AF1B710-25CF-ADEF-04E8-3EC29C60EEB3}"/>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oMath>
                </a14:m>
                <a:r>
                  <a:rPr lang="en-US" dirty="0"/>
                  <a:t> directly is infeasible, so we take a sampling approach.</a:t>
                </a:r>
              </a:p>
              <a:p>
                <a:r>
                  <a:rPr lang="en-US" dirty="0"/>
                  <a:t>However, in most Bayesian Models, the size of the parameter space is fixed and known. </a:t>
                </a:r>
              </a:p>
            </p:txBody>
          </p:sp>
        </mc:Choice>
        <mc:Fallback xmlns="">
          <p:sp>
            <p:nvSpPr>
              <p:cNvPr id="3" name="Content Placeholder 2">
                <a:extLst>
                  <a:ext uri="{FF2B5EF4-FFF2-40B4-BE49-F238E27FC236}">
                    <a16:creationId xmlns:a16="http://schemas.microsoft.com/office/drawing/2014/main" id="{CC39F37A-05F7-9392-49DF-6B2435CABFD8}"/>
                  </a:ext>
                </a:extLst>
              </p:cNvPr>
              <p:cNvSpPr>
                <a:spLocks noGrp="1" noRot="1" noChangeAspect="1" noMove="1" noResize="1" noEditPoints="1" noAdjustHandles="1" noChangeArrowheads="1" noChangeShapeType="1" noTextEdit="1"/>
              </p:cNvSpPr>
              <p:nvPr>
                <p:ph idx="1"/>
              </p:nvPr>
            </p:nvSpPr>
            <p:spPr>
              <a:blipFill>
                <a:blip r:embed="rId3"/>
                <a:stretch>
                  <a:fillRect l="-1086" t="-2326" r="-1086"/>
                </a:stretch>
              </a:blipFill>
            </p:spPr>
            <p:txBody>
              <a:bodyPr/>
              <a:lstStyle/>
              <a:p>
                <a:r>
                  <a:rPr lang="en-US">
                    <a:noFill/>
                  </a:rPr>
                  <a:t> </a:t>
                </a:r>
              </a:p>
            </p:txBody>
          </p:sp>
        </mc:Fallback>
      </mc:AlternateContent>
    </p:spTree>
    <p:extLst>
      <p:ext uri="{BB962C8B-B14F-4D97-AF65-F5344CB8AC3E}">
        <p14:creationId xmlns:p14="http://schemas.microsoft.com/office/powerpoint/2010/main" val="867649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1" i="1" smtClean="0">
                        <a:latin typeface="Cambria Math" panose="02040503050406030204" pitchFamily="18" charset="0"/>
                      </a:rPr>
                      <m:t>𝑫</m:t>
                    </m:r>
                    <m:r>
                      <a:rPr lang="en-US" b="0"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3AF1B710-25CF-ADEF-04E8-3EC29C60EEB3}"/>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oMath>
                </a14:m>
                <a:r>
                  <a:rPr lang="en-US" dirty="0"/>
                  <a:t> directly is infeasible, so we take a sampling approach.</a:t>
                </a:r>
              </a:p>
              <a:p>
                <a:r>
                  <a:rPr lang="en-US" dirty="0"/>
                  <a:t>However, in most Bayesian Models, the size of the parameter space is fixed and known. </a:t>
                </a:r>
              </a:p>
              <a:p>
                <a:r>
                  <a:rPr lang="en-US" dirty="0"/>
                  <a:t>But in our multiple changepoint problem we are uncertain about the number of partition points </a:t>
                </a:r>
                <a14:m>
                  <m:oMath xmlns:m="http://schemas.openxmlformats.org/officeDocument/2006/math">
                    <m:r>
                      <a:rPr lang="en-US" b="0" i="1" smtClean="0">
                        <a:latin typeface="Cambria Math" panose="02040503050406030204" pitchFamily="18" charset="0"/>
                      </a:rPr>
                      <m:t>𝑤</m:t>
                    </m:r>
                  </m:oMath>
                </a14:m>
                <a:r>
                  <a:rPr lang="en-US" dirty="0"/>
                  <a:t> where each partition point is a parameter. </a:t>
                </a:r>
              </a:p>
            </p:txBody>
          </p:sp>
        </mc:Choice>
        <mc:Fallback xmlns="">
          <p:sp>
            <p:nvSpPr>
              <p:cNvPr id="3" name="Content Placeholder 2">
                <a:extLst>
                  <a:ext uri="{FF2B5EF4-FFF2-40B4-BE49-F238E27FC236}">
                    <a16:creationId xmlns:a16="http://schemas.microsoft.com/office/drawing/2014/main" id="{CC39F37A-05F7-9392-49DF-6B2435CABFD8}"/>
                  </a:ext>
                </a:extLst>
              </p:cNvPr>
              <p:cNvSpPr>
                <a:spLocks noGrp="1" noRot="1" noChangeAspect="1" noMove="1" noResize="1" noEditPoints="1" noAdjustHandles="1" noChangeArrowheads="1" noChangeShapeType="1" noTextEdit="1"/>
              </p:cNvSpPr>
              <p:nvPr>
                <p:ph idx="1"/>
              </p:nvPr>
            </p:nvSpPr>
            <p:spPr>
              <a:blipFill>
                <a:blip r:embed="rId3"/>
                <a:stretch>
                  <a:fillRect l="-1086" t="-2326" r="-1086"/>
                </a:stretch>
              </a:blipFill>
            </p:spPr>
            <p:txBody>
              <a:bodyPr/>
              <a:lstStyle/>
              <a:p>
                <a:r>
                  <a:rPr lang="en-US">
                    <a:noFill/>
                  </a:rPr>
                  <a:t> </a:t>
                </a:r>
              </a:p>
            </p:txBody>
          </p:sp>
        </mc:Fallback>
      </mc:AlternateContent>
    </p:spTree>
    <p:extLst>
      <p:ext uri="{BB962C8B-B14F-4D97-AF65-F5344CB8AC3E}">
        <p14:creationId xmlns:p14="http://schemas.microsoft.com/office/powerpoint/2010/main" val="16106124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1" i="1" smtClean="0">
                        <a:latin typeface="Cambria Math" panose="02040503050406030204" pitchFamily="18" charset="0"/>
                      </a:rPr>
                      <m:t>𝑫</m:t>
                    </m:r>
                    <m:r>
                      <a:rPr lang="en-US" b="0" i="1" smtClean="0">
                        <a:latin typeface="Cambria Math" panose="02040503050406030204" pitchFamily="18" charset="0"/>
                      </a:rPr>
                      <m:t>)</m:t>
                    </m:r>
                  </m:oMath>
                </a14:m>
                <a:endParaRPr lang="en-US" dirty="0"/>
              </a:p>
            </p:txBody>
          </p:sp>
        </mc:Choice>
        <mc:Fallback xmlns="">
          <p:sp>
            <p:nvSpPr>
              <p:cNvPr id="2" name="Title 1">
                <a:extLst>
                  <a:ext uri="{FF2B5EF4-FFF2-40B4-BE49-F238E27FC236}">
                    <a16:creationId xmlns:a16="http://schemas.microsoft.com/office/drawing/2014/main" id="{3AF1B710-25CF-ADEF-04E8-3EC29C60EEB3}"/>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oMath>
                </a14:m>
                <a:r>
                  <a:rPr lang="en-US" dirty="0"/>
                  <a:t> directly is infeasible, so we take a sampling approach.</a:t>
                </a:r>
              </a:p>
              <a:p>
                <a:r>
                  <a:rPr lang="en-US" dirty="0"/>
                  <a:t>However, in most Bayesian Models, the size of the parameter space is fixed and known. </a:t>
                </a:r>
              </a:p>
              <a:p>
                <a:r>
                  <a:rPr lang="en-US" dirty="0"/>
                  <a:t>But in our multiple changepoint problem we are uncertain about the number of partition points </a:t>
                </a:r>
                <a14:m>
                  <m:oMath xmlns:m="http://schemas.openxmlformats.org/officeDocument/2006/math">
                    <m:r>
                      <a:rPr lang="en-US" b="0" i="1" smtClean="0">
                        <a:latin typeface="Cambria Math" panose="02040503050406030204" pitchFamily="18" charset="0"/>
                      </a:rPr>
                      <m:t>𝑤</m:t>
                    </m:r>
                  </m:oMath>
                </a14:m>
                <a:r>
                  <a:rPr lang="en-US" dirty="0"/>
                  <a:t> where each partition point is a parameter. </a:t>
                </a:r>
              </a:p>
              <a:p>
                <a:r>
                  <a:rPr lang="en-US" dirty="0"/>
                  <a:t>Our uncertainty about the size of the parameter space rules out any standard sampling implementations (e.g., Metropolis-Hastings, importance sampling, etc.).</a:t>
                </a:r>
              </a:p>
            </p:txBody>
          </p:sp>
        </mc:Choice>
        <mc:Fallback xmlns="">
          <p:sp>
            <p:nvSpPr>
              <p:cNvPr id="3" name="Content Placeholder 2">
                <a:extLst>
                  <a:ext uri="{FF2B5EF4-FFF2-40B4-BE49-F238E27FC236}">
                    <a16:creationId xmlns:a16="http://schemas.microsoft.com/office/drawing/2014/main" id="{CC39F37A-05F7-9392-49DF-6B2435CABFD8}"/>
                  </a:ext>
                </a:extLst>
              </p:cNvPr>
              <p:cNvSpPr>
                <a:spLocks noGrp="1" noRot="1" noChangeAspect="1" noMove="1" noResize="1" noEditPoints="1" noAdjustHandles="1" noChangeArrowheads="1" noChangeShapeType="1" noTextEdit="1"/>
              </p:cNvSpPr>
              <p:nvPr>
                <p:ph idx="1"/>
              </p:nvPr>
            </p:nvSpPr>
            <p:spPr>
              <a:blipFill>
                <a:blip r:embed="rId3"/>
                <a:stretch>
                  <a:fillRect l="-1086" t="-2326" r="-1086" b="-2907"/>
                </a:stretch>
              </a:blipFill>
            </p:spPr>
            <p:txBody>
              <a:bodyPr/>
              <a:lstStyle/>
              <a:p>
                <a:r>
                  <a:rPr lang="en-US">
                    <a:noFill/>
                  </a:rPr>
                  <a:t> </a:t>
                </a:r>
              </a:p>
            </p:txBody>
          </p:sp>
        </mc:Fallback>
      </mc:AlternateContent>
    </p:spTree>
    <p:extLst>
      <p:ext uri="{BB962C8B-B14F-4D97-AF65-F5344CB8AC3E}">
        <p14:creationId xmlns:p14="http://schemas.microsoft.com/office/powerpoint/2010/main" val="18819800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Reversible Jump Markov Chain Monte Carlo</a:t>
            </a:r>
          </a:p>
        </p:txBody>
      </p:sp>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Instead, we employ a Markov Chain Monte Carlo (MCMC) algorithm called Reversible Jump Markov Chain Monte Carlo (RJMCMC). </a:t>
            </a:r>
          </a:p>
          <a:p>
            <a:pPr marL="0" indent="0">
              <a:buNone/>
            </a:pPr>
            <a:endParaRPr lang="en-US" dirty="0"/>
          </a:p>
        </p:txBody>
      </p:sp>
    </p:spTree>
    <p:extLst>
      <p:ext uri="{BB962C8B-B14F-4D97-AF65-F5344CB8AC3E}">
        <p14:creationId xmlns:p14="http://schemas.microsoft.com/office/powerpoint/2010/main" val="6473960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Reversible Jump Markov Chain Monte Carlo</a:t>
            </a:r>
          </a:p>
        </p:txBody>
      </p:sp>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Instead, we employ a Markov Chain Monte Carlo (MCMC) algorithm called Reversible Jump Markov Chain Monte Carlo (RJMCMC). </a:t>
            </a:r>
          </a:p>
          <a:p>
            <a:r>
              <a:rPr lang="en-US" dirty="0"/>
              <a:t>RJMCMC is devised explicitly for inference problems where the number of parameters is unknown. </a:t>
            </a:r>
          </a:p>
          <a:p>
            <a:pPr marL="0" indent="0">
              <a:buNone/>
            </a:pPr>
            <a:endParaRPr lang="en-US" dirty="0"/>
          </a:p>
        </p:txBody>
      </p:sp>
    </p:spTree>
    <p:extLst>
      <p:ext uri="{BB962C8B-B14F-4D97-AF65-F5344CB8AC3E}">
        <p14:creationId xmlns:p14="http://schemas.microsoft.com/office/powerpoint/2010/main" val="10091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Reversible Jump Markov Chain Monte Carlo</a:t>
            </a:r>
          </a:p>
        </p:txBody>
      </p:sp>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Instead, we employ a Markov Chain Monte Carlo (MCMC) algorithm called Reversible Jump Markov Chain Monte Carlo (RJMCMC). </a:t>
            </a:r>
          </a:p>
          <a:p>
            <a:r>
              <a:rPr lang="en-US" dirty="0"/>
              <a:t>RJMCMC is devised explicitly for inference problems where the number of parameters is unknown. </a:t>
            </a:r>
          </a:p>
          <a:p>
            <a:r>
              <a:rPr lang="en-US" dirty="0"/>
              <a:t>As demonstrated in the original RJMCMC paper, this makes it perfect for multiple changepoint problems where the number of changepoints (i.e., partition points) vary. </a:t>
            </a:r>
          </a:p>
          <a:p>
            <a:pPr marL="0" indent="0">
              <a:buNone/>
            </a:pPr>
            <a:endParaRPr lang="en-US" dirty="0"/>
          </a:p>
        </p:txBody>
      </p:sp>
    </p:spTree>
    <p:extLst>
      <p:ext uri="{BB962C8B-B14F-4D97-AF65-F5344CB8AC3E}">
        <p14:creationId xmlns:p14="http://schemas.microsoft.com/office/powerpoint/2010/main" val="19653690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0E106-B8EA-93F3-17C7-36F6B874E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B6C30-A414-DEEA-DF6D-CACC6643A20A}"/>
              </a:ext>
            </a:extLst>
          </p:cNvPr>
          <p:cNvSpPr>
            <a:spLocks noGrp="1"/>
          </p:cNvSpPr>
          <p:nvPr>
            <p:ph type="title"/>
          </p:nvPr>
        </p:nvSpPr>
        <p:spPr/>
        <p:txBody>
          <a:bodyPr/>
          <a:lstStyle/>
          <a:p>
            <a:r>
              <a:rPr lang="en-US" dirty="0"/>
              <a:t>RJMCMC Proposal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203EC2-76BC-D18A-FAFE-8E64094AD851}"/>
                  </a:ext>
                </a:extLst>
              </p:cNvPr>
              <p:cNvSpPr>
                <a:spLocks noGrp="1"/>
              </p:cNvSpPr>
              <p:nvPr>
                <p:ph idx="1"/>
              </p:nvPr>
            </p:nvSpPr>
            <p:spPr/>
            <p:txBody>
              <a:bodyPr/>
              <a:lstStyle/>
              <a:p>
                <a:pPr marL="514350" indent="-514350">
                  <a:buFont typeface="+mj-lt"/>
                  <a:buAutoNum type="arabicPeriod"/>
                </a:pP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𝐶𝑎𝑡</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𝑑</m:t>
                                </m:r>
                              </m:e>
                              <m:sub>
                                <m:r>
                                  <a:rPr lang="en-US" i="1">
                                    <a:latin typeface="Cambria Math" panose="02040503050406030204" pitchFamily="18" charset="0"/>
                                  </a:rPr>
                                  <m:t>𝑤</m:t>
                                </m:r>
                              </m:sub>
                            </m:sSub>
                          </m:e>
                        </m:d>
                      </m:e>
                    </m:d>
                  </m:oMath>
                </a14:m>
                <a:r>
                  <a:rPr lang="en-US" dirty="0"/>
                  <a:t>, where </a:t>
                </a:r>
                <a14:m>
                  <m:oMath xmlns:m="http://schemas.openxmlformats.org/officeDocument/2006/math">
                    <m:r>
                      <a:rPr lang="en-US" i="1">
                        <a:latin typeface="Cambria Math" panose="02040503050406030204" pitchFamily="18" charset="0"/>
                      </a:rPr>
                      <m:t>𝑃</m:t>
                    </m:r>
                  </m:oMath>
                </a14:m>
                <a:r>
                  <a:rPr lang="en-US" dirty="0"/>
                  <a:t> is a move to change the position of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+1/−1</m:t>
                    </m:r>
                  </m:oMath>
                </a14:m>
                <a:r>
                  <a:rPr lang="en-US" dirty="0"/>
                  <a:t> to add/delete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𝑤</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𝑤</m:t>
                        </m:r>
                      </m:sub>
                    </m:sSub>
                  </m:oMath>
                </a14:m>
                <a:r>
                  <a:rPr lang="en-US" dirty="0"/>
                  <a:t> (respectively), such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𝑤</m:t>
                        </m:r>
                      </m:sub>
                    </m:sSub>
                    <m:r>
                      <a:rPr lang="en-US" b="0" i="1" smtClean="0">
                        <a:latin typeface="Cambria Math" panose="02040503050406030204" pitchFamily="18" charset="0"/>
                      </a:rPr>
                      <m:t>=1</m:t>
                    </m:r>
                  </m:oMath>
                </a14:m>
                <a:r>
                  <a:rPr lang="en-US" dirty="0"/>
                  <a:t>.</a:t>
                </a:r>
              </a:p>
            </p:txBody>
          </p:sp>
        </mc:Choice>
        <mc:Fallback xmlns="">
          <p:sp>
            <p:nvSpPr>
              <p:cNvPr id="3" name="Content Placeholder 2">
                <a:extLst>
                  <a:ext uri="{FF2B5EF4-FFF2-40B4-BE49-F238E27FC236}">
                    <a16:creationId xmlns:a16="http://schemas.microsoft.com/office/drawing/2014/main" id="{3E203EC2-76BC-D18A-FAFE-8E64094AD851}"/>
                  </a:ext>
                </a:extLst>
              </p:cNvPr>
              <p:cNvSpPr>
                <a:spLocks noGrp="1" noRot="1" noChangeAspect="1" noMove="1" noResize="1" noEditPoints="1" noAdjustHandles="1" noChangeArrowheads="1" noChangeShapeType="1" noTextEdit="1"/>
              </p:cNvSpPr>
              <p:nvPr>
                <p:ph idx="1"/>
              </p:nvPr>
            </p:nvSpPr>
            <p:spPr>
              <a:blipFill>
                <a:blip r:embed="rId2"/>
                <a:stretch>
                  <a:fillRect l="-844" t="-1453"/>
                </a:stretch>
              </a:blipFill>
            </p:spPr>
            <p:txBody>
              <a:bodyPr/>
              <a:lstStyle/>
              <a:p>
                <a:r>
                  <a:rPr lang="en-US">
                    <a:noFill/>
                  </a:rPr>
                  <a:t> </a:t>
                </a:r>
              </a:p>
            </p:txBody>
          </p:sp>
        </mc:Fallback>
      </mc:AlternateContent>
    </p:spTree>
    <p:extLst>
      <p:ext uri="{BB962C8B-B14F-4D97-AF65-F5344CB8AC3E}">
        <p14:creationId xmlns:p14="http://schemas.microsoft.com/office/powerpoint/2010/main" val="13816548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0E106-B8EA-93F3-17C7-36F6B874E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B6C30-A414-DEEA-DF6D-CACC6643A20A}"/>
              </a:ext>
            </a:extLst>
          </p:cNvPr>
          <p:cNvSpPr>
            <a:spLocks noGrp="1"/>
          </p:cNvSpPr>
          <p:nvPr>
            <p:ph type="title"/>
          </p:nvPr>
        </p:nvSpPr>
        <p:spPr/>
        <p:txBody>
          <a:bodyPr/>
          <a:lstStyle/>
          <a:p>
            <a:r>
              <a:rPr lang="en-US" dirty="0"/>
              <a:t>RJMCMC Proposal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203EC2-76BC-D18A-FAFE-8E64094AD851}"/>
                  </a:ext>
                </a:extLst>
              </p:cNvPr>
              <p:cNvSpPr>
                <a:spLocks noGrp="1"/>
              </p:cNvSpPr>
              <p:nvPr>
                <p:ph idx="1"/>
              </p:nvPr>
            </p:nvSpPr>
            <p:spPr/>
            <p:txBody>
              <a:bodyPr/>
              <a:lstStyle/>
              <a:p>
                <a:pPr marL="514350" indent="-514350">
                  <a:buFont typeface="+mj-lt"/>
                  <a:buAutoNum type="arabicPeriod"/>
                </a:pP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𝐶𝑎𝑡</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r>
                              <a:rPr lang="en-US" b="0" i="1" smtClean="0">
                                <a:latin typeface="Cambria Math" panose="02040503050406030204" pitchFamily="18" charset="0"/>
                              </a:rPr>
                              <m:t>𝑤</m:t>
                            </m:r>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𝑑</m:t>
                                </m:r>
                              </m:e>
                              <m:sub>
                                <m:r>
                                  <a:rPr lang="en-US" i="1">
                                    <a:latin typeface="Cambria Math" panose="02040503050406030204" pitchFamily="18" charset="0"/>
                                  </a:rPr>
                                  <m:t>𝑤</m:t>
                                </m:r>
                              </m:sub>
                            </m:sSub>
                          </m:e>
                        </m:d>
                      </m:e>
                    </m:d>
                  </m:oMath>
                </a14:m>
                <a:r>
                  <a:rPr lang="en-US" dirty="0"/>
                  <a:t>, where </a:t>
                </a:r>
                <a14:m>
                  <m:oMath xmlns:m="http://schemas.openxmlformats.org/officeDocument/2006/math">
                    <m:r>
                      <a:rPr lang="en-US" i="1">
                        <a:latin typeface="Cambria Math" panose="02040503050406030204" pitchFamily="18" charset="0"/>
                      </a:rPr>
                      <m:t>𝑃</m:t>
                    </m:r>
                  </m:oMath>
                </a14:m>
                <a:r>
                  <a:rPr lang="en-US" dirty="0"/>
                  <a:t> is a move to change the position of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+1/−1</m:t>
                    </m:r>
                  </m:oMath>
                </a14:m>
                <a:r>
                  <a:rPr lang="en-US" dirty="0"/>
                  <a:t> to add/delete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𝑤</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𝑤</m:t>
                        </m:r>
                      </m:sub>
                    </m:sSub>
                  </m:oMath>
                </a14:m>
                <a:r>
                  <a:rPr lang="en-US" dirty="0"/>
                  <a:t> (respectively), such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𝑤</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𝑤</m:t>
                        </m:r>
                      </m:sub>
                    </m:sSub>
                    <m:r>
                      <a:rPr lang="en-US" b="0" i="1" smtClean="0">
                        <a:latin typeface="Cambria Math" panose="02040503050406030204" pitchFamily="18" charset="0"/>
                      </a:rPr>
                      <m:t>=1</m:t>
                    </m:r>
                  </m:oMath>
                </a14:m>
                <a:r>
                  <a:rPr lang="en-US" dirty="0"/>
                  <a:t>.</a:t>
                </a:r>
              </a:p>
              <a:p>
                <a:pPr marL="514350" indent="-514350">
                  <a:buFont typeface="+mj-lt"/>
                  <a:buAutoNum type="arabicPeriod"/>
                </a:pPr>
                <a14:m>
                  <m:oMath xmlns:m="http://schemas.openxmlformats.org/officeDocument/2006/math">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𝒔</m:t>
                            </m:r>
                          </m:e>
                          <m:sub>
                            <m:sSup>
                              <m:sSupPr>
                                <m:ctrlPr>
                                  <a:rPr lang="en-US" b="1" i="1" smtClean="0">
                                    <a:latin typeface="Cambria Math" panose="02040503050406030204" pitchFamily="18" charset="0"/>
                                  </a:rPr>
                                </m:ctrlPr>
                              </m:sSupPr>
                              <m:e>
                                <m:r>
                                  <a:rPr lang="en-US" b="0" i="1" smtClean="0">
                                    <a:latin typeface="Cambria Math" panose="02040503050406030204" pitchFamily="18" charset="0"/>
                                  </a:rPr>
                                  <m:t>𝑤</m:t>
                                </m:r>
                              </m:e>
                              <m:sup>
                                <m:r>
                                  <a:rPr lang="en-US" b="1" i="1" smtClean="0">
                                    <a:latin typeface="Cambria Math" panose="02040503050406030204" pitchFamily="18" charset="0"/>
                                  </a:rPr>
                                  <m:t>′</m:t>
                                </m:r>
                              </m:sup>
                            </m:sSup>
                          </m:sub>
                          <m:sup>
                            <m:r>
                              <a:rPr lang="en-US" b="0" i="1" smtClean="0">
                                <a:latin typeface="Cambria Math" panose="02040503050406030204" pitchFamily="18" charset="0"/>
                              </a:rPr>
                              <m:t>′</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𝒔</m:t>
                        </m:r>
                      </m:e>
                      <m:sub>
                        <m:sSup>
                          <m:sSupPr>
                            <m:ctrlPr>
                              <a:rPr lang="en-US" b="1" i="1" smtClean="0">
                                <a:latin typeface="Cambria Math" panose="02040503050406030204" pitchFamily="18" charset="0"/>
                              </a:rPr>
                            </m:ctrlPr>
                          </m:sSupPr>
                          <m:e>
                            <m:r>
                              <a:rPr lang="en-US" b="0" i="1" smtClean="0">
                                <a:latin typeface="Cambria Math" panose="02040503050406030204" pitchFamily="18" charset="0"/>
                              </a:rPr>
                              <m:t>𝑤</m:t>
                            </m:r>
                          </m:e>
                          <m:sup>
                            <m:r>
                              <a:rPr lang="en-US" b="1" i="1" smtClean="0">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𝑤</m:t>
                        </m:r>
                      </m:e>
                      <m:sup>
                        <m:r>
                          <a:rPr lang="en-US" i="1">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oMath>
                </a14:m>
                <a:r>
                  <a:rPr lang="en-US" dirty="0"/>
                  <a:t> (This distribution depends on which </a:t>
                </a:r>
                <a14:m>
                  <m:oMath xmlns:m="http://schemas.openxmlformats.org/officeDocument/2006/math">
                    <m:r>
                      <a:rPr lang="en-US" b="0" i="1" smtClean="0">
                        <a:latin typeface="Cambria Math" panose="02040503050406030204" pitchFamily="18" charset="0"/>
                      </a:rPr>
                      <m:t>𝑚</m:t>
                    </m:r>
                  </m:oMath>
                </a14:m>
                <a:r>
                  <a:rPr lang="en-US" dirty="0"/>
                  <a:t> was sampled).</a:t>
                </a:r>
              </a:p>
            </p:txBody>
          </p:sp>
        </mc:Choice>
        <mc:Fallback xmlns="">
          <p:sp>
            <p:nvSpPr>
              <p:cNvPr id="3" name="Content Placeholder 2">
                <a:extLst>
                  <a:ext uri="{FF2B5EF4-FFF2-40B4-BE49-F238E27FC236}">
                    <a16:creationId xmlns:a16="http://schemas.microsoft.com/office/drawing/2014/main" id="{3E203EC2-76BC-D18A-FAFE-8E64094AD851}"/>
                  </a:ext>
                </a:extLst>
              </p:cNvPr>
              <p:cNvSpPr>
                <a:spLocks noGrp="1" noRot="1" noChangeAspect="1" noMove="1" noResize="1" noEditPoints="1" noAdjustHandles="1" noChangeArrowheads="1" noChangeShapeType="1" noTextEdit="1"/>
              </p:cNvSpPr>
              <p:nvPr>
                <p:ph idx="1"/>
              </p:nvPr>
            </p:nvSpPr>
            <p:spPr>
              <a:blipFill>
                <a:blip r:embed="rId2"/>
                <a:stretch>
                  <a:fillRect l="-844" t="-1453" r="-1448"/>
                </a:stretch>
              </a:blipFill>
            </p:spPr>
            <p:txBody>
              <a:bodyPr/>
              <a:lstStyle/>
              <a:p>
                <a:r>
                  <a:rPr lang="en-US">
                    <a:noFill/>
                  </a:rPr>
                  <a:t> </a:t>
                </a:r>
              </a:p>
            </p:txBody>
          </p:sp>
        </mc:Fallback>
      </mc:AlternateContent>
    </p:spTree>
    <p:extLst>
      <p:ext uri="{BB962C8B-B14F-4D97-AF65-F5344CB8AC3E}">
        <p14:creationId xmlns:p14="http://schemas.microsoft.com/office/powerpoint/2010/main" val="19191682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EFFEF-CDA8-D5A0-85D0-A77139138BCB}"/>
              </a:ext>
            </a:extLst>
          </p:cNvPr>
          <p:cNvSpPr>
            <a:spLocks noGrp="1"/>
          </p:cNvSpPr>
          <p:nvPr>
            <p:ph type="title"/>
          </p:nvPr>
        </p:nvSpPr>
        <p:spPr/>
        <p:txBody>
          <a:bodyPr/>
          <a:lstStyle/>
          <a:p>
            <a:r>
              <a:rPr lang="en-US" dirty="0"/>
              <a:t>Other Assumptions and Constraints on the Proposal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BF3632-74B1-5545-2FEB-08DC8A5847E2}"/>
                  </a:ext>
                </a:extLst>
              </p:cNvPr>
              <p:cNvSpPr>
                <a:spLocks noGrp="1"/>
              </p:cNvSpPr>
              <p:nvPr>
                <p:ph idx="1"/>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a14:m>
                <a:endParaRPr lang="en-US" b="0" dirty="0"/>
              </a:p>
            </p:txBody>
          </p:sp>
        </mc:Choice>
        <mc:Fallback xmlns="">
          <p:sp>
            <p:nvSpPr>
              <p:cNvPr id="3" name="Content Placeholder 2">
                <a:extLst>
                  <a:ext uri="{FF2B5EF4-FFF2-40B4-BE49-F238E27FC236}">
                    <a16:creationId xmlns:a16="http://schemas.microsoft.com/office/drawing/2014/main" id="{A2BF3632-74B1-5545-2FEB-08DC8A5847E2}"/>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US">
                    <a:noFill/>
                  </a:rPr>
                  <a:t> </a:t>
                </a:r>
              </a:p>
            </p:txBody>
          </p:sp>
        </mc:Fallback>
      </mc:AlternateContent>
    </p:spTree>
    <p:extLst>
      <p:ext uri="{BB962C8B-B14F-4D97-AF65-F5344CB8AC3E}">
        <p14:creationId xmlns:p14="http://schemas.microsoft.com/office/powerpoint/2010/main" val="1208662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FE83-B254-EF7C-1DA2-FEF20B824E2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CECBF05-3A9A-EDD9-DA44-5E57B359F6C7}"/>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96BFC20D-6B05-DA4E-D2CA-8485C3FA3C9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96CFDC53-42F7-2441-420B-B2DA4E9F99C7}"/>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7389EEB-97F0-2D55-FEA2-34692318479B}"/>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974AEB6-8C75-628D-8D6A-0EFF47930F1C}"/>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F6203543-D7CE-714B-960F-132F13BCBF5F}"/>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1326B9E3-B61A-ED07-BEED-AC5713E3F7EC}"/>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E909E875-856A-B477-82F4-7C973720E1BC}"/>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180C68D8-8B67-3AED-4ED7-5EEA82A5E898}"/>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E9D23050-4515-BD7B-1A49-7603698AF9D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42B8B8EC-6ADF-C58A-D6F3-D8802D6BABB9}"/>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EBD85B02-E7E2-7E64-F284-7E01A354924B}"/>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A7ED00F-7A41-230D-0C3C-9EAF7B8A3127}"/>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3B944F81-89B4-90C8-91AC-6FB5AF6F4F9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59630FAE-D979-6548-D285-0D88B6B86AFF}"/>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DC18C002-0AD6-2BDD-5C19-415B0092E704}"/>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0B848805-A6B1-3425-1B0C-230F14E31A12}"/>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B35E5D4-F581-5C95-C200-74CDEFB44D32}"/>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DEA99DE4-A987-3FEA-E10F-47C07D5E91FF}"/>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AF15C6BD-33C1-3A1D-D3DD-7DFA32D37FFE}"/>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099C4B8-E8FD-1F89-5BC3-60F5A6840941}"/>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8438D64-6F04-E37C-8A7C-8237FC603302}"/>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F500B3A-9C50-1977-5798-97623A476D47}"/>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4B8200A-87BE-9083-4F55-758CD5C34ADC}"/>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E695E2D9-4070-4A0A-7CD4-DD57FE797FF4}"/>
                  </a:ext>
                </a:extLst>
              </p:cNvPr>
              <p:cNvSpPr txBox="1"/>
              <p:nvPr/>
            </p:nvSpPr>
            <p:spPr>
              <a:xfrm>
                <a:off x="8891829" y="1117099"/>
                <a:ext cx="2403231" cy="2031325"/>
              </a:xfrm>
              <a:prstGeom prst="rect">
                <a:avLst/>
              </a:prstGeom>
              <a:noFill/>
            </p:spPr>
            <p:txBody>
              <a:bodyPr wrap="square" rtlCol="0">
                <a:spAutoFit/>
              </a:bodyPr>
              <a:lstStyle/>
              <a:p>
                <a:r>
                  <a:rPr lang="en-US" dirty="0"/>
                  <a:t>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used to shift the transition probabilities of the default policy such that states more desirable to the controller are now more likely. </a:t>
                </a:r>
              </a:p>
            </p:txBody>
          </p:sp>
        </mc:Choice>
        <mc:Fallback xmlns="">
          <p:sp>
            <p:nvSpPr>
              <p:cNvPr id="131" name="TextBox 130">
                <a:extLst>
                  <a:ext uri="{FF2B5EF4-FFF2-40B4-BE49-F238E27FC236}">
                    <a16:creationId xmlns:a16="http://schemas.microsoft.com/office/drawing/2014/main" id="{E695E2D9-4070-4A0A-7CD4-DD57FE797FF4}"/>
                  </a:ext>
                </a:extLst>
              </p:cNvPr>
              <p:cNvSpPr txBox="1">
                <a:spLocks noRot="1" noChangeAspect="1" noMove="1" noResize="1" noEditPoints="1" noAdjustHandles="1" noChangeArrowheads="1" noChangeShapeType="1" noTextEdit="1"/>
              </p:cNvSpPr>
              <p:nvPr/>
            </p:nvSpPr>
            <p:spPr>
              <a:xfrm>
                <a:off x="8891829" y="1117099"/>
                <a:ext cx="2403231" cy="2031325"/>
              </a:xfrm>
              <a:prstGeom prst="rect">
                <a:avLst/>
              </a:prstGeom>
              <a:blipFill>
                <a:blip r:embed="rId3"/>
                <a:stretch>
                  <a:fillRect l="-2105" t="-1242" r="-2105" b="-372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1EDCD76-DDEE-91C7-8EC5-9CBCF748FF48}"/>
              </a:ext>
            </a:extLst>
          </p:cNvPr>
          <p:cNvSpPr txBox="1"/>
          <p:nvPr/>
        </p:nvSpPr>
        <p:spPr>
          <a:xfrm>
            <a:off x="5145189" y="3107041"/>
            <a:ext cx="508473" cy="369332"/>
          </a:xfrm>
          <a:prstGeom prst="rect">
            <a:avLst/>
          </a:prstGeom>
          <a:noFill/>
        </p:spPr>
        <p:txBody>
          <a:bodyPr wrap="none" rtlCol="0">
            <a:spAutoFit/>
          </a:bodyPr>
          <a:lstStyle/>
          <a:p>
            <a:r>
              <a:rPr lang="en-US" dirty="0"/>
              <a:t>1/3</a:t>
            </a:r>
          </a:p>
        </p:txBody>
      </p:sp>
      <p:sp>
        <p:nvSpPr>
          <p:cNvPr id="9" name="TextBox 8">
            <a:extLst>
              <a:ext uri="{FF2B5EF4-FFF2-40B4-BE49-F238E27FC236}">
                <a16:creationId xmlns:a16="http://schemas.microsoft.com/office/drawing/2014/main" id="{C85751EF-3C34-2530-68EE-1671F38C445D}"/>
              </a:ext>
            </a:extLst>
          </p:cNvPr>
          <p:cNvSpPr txBox="1"/>
          <p:nvPr/>
        </p:nvSpPr>
        <p:spPr>
          <a:xfrm>
            <a:off x="5661993" y="2673073"/>
            <a:ext cx="508473" cy="369332"/>
          </a:xfrm>
          <a:prstGeom prst="rect">
            <a:avLst/>
          </a:prstGeom>
          <a:noFill/>
        </p:spPr>
        <p:txBody>
          <a:bodyPr wrap="none" rtlCol="0">
            <a:spAutoFit/>
          </a:bodyPr>
          <a:lstStyle/>
          <a:p>
            <a:r>
              <a:rPr lang="en-US" dirty="0"/>
              <a:t>1/3</a:t>
            </a:r>
          </a:p>
        </p:txBody>
      </p:sp>
      <p:sp>
        <p:nvSpPr>
          <p:cNvPr id="11" name="TextBox 10">
            <a:extLst>
              <a:ext uri="{FF2B5EF4-FFF2-40B4-BE49-F238E27FC236}">
                <a16:creationId xmlns:a16="http://schemas.microsoft.com/office/drawing/2014/main" id="{9E1347D8-9EBA-22D8-C71C-4922462820EB}"/>
              </a:ext>
            </a:extLst>
          </p:cNvPr>
          <p:cNvSpPr txBox="1"/>
          <p:nvPr/>
        </p:nvSpPr>
        <p:spPr>
          <a:xfrm>
            <a:off x="6194775" y="3113431"/>
            <a:ext cx="508473" cy="369332"/>
          </a:xfrm>
          <a:prstGeom prst="rect">
            <a:avLst/>
          </a:prstGeom>
          <a:noFill/>
        </p:spPr>
        <p:txBody>
          <a:bodyPr wrap="none" rtlCol="0">
            <a:spAutoFit/>
          </a:bodyPr>
          <a:lstStyle/>
          <a:p>
            <a:r>
              <a:rPr lang="en-US" dirty="0"/>
              <a:t>1/4</a:t>
            </a:r>
          </a:p>
        </p:txBody>
      </p:sp>
      <p:sp>
        <p:nvSpPr>
          <p:cNvPr id="12" name="TextBox 11">
            <a:extLst>
              <a:ext uri="{FF2B5EF4-FFF2-40B4-BE49-F238E27FC236}">
                <a16:creationId xmlns:a16="http://schemas.microsoft.com/office/drawing/2014/main" id="{C6828908-DF64-AA57-7BFE-FEC38331F36E}"/>
              </a:ext>
            </a:extLst>
          </p:cNvPr>
          <p:cNvSpPr txBox="1"/>
          <p:nvPr/>
        </p:nvSpPr>
        <p:spPr>
          <a:xfrm>
            <a:off x="5654789" y="3599112"/>
            <a:ext cx="625492" cy="369332"/>
          </a:xfrm>
          <a:prstGeom prst="rect">
            <a:avLst/>
          </a:prstGeom>
          <a:noFill/>
        </p:spPr>
        <p:txBody>
          <a:bodyPr wrap="none" rtlCol="0">
            <a:spAutoFit/>
          </a:bodyPr>
          <a:lstStyle/>
          <a:p>
            <a:r>
              <a:rPr lang="en-US" dirty="0"/>
              <a:t>1/12</a:t>
            </a:r>
          </a:p>
        </p:txBody>
      </p:sp>
      <p:sp>
        <p:nvSpPr>
          <p:cNvPr id="13" name="TextBox 12">
            <a:extLst>
              <a:ext uri="{FF2B5EF4-FFF2-40B4-BE49-F238E27FC236}">
                <a16:creationId xmlns:a16="http://schemas.microsoft.com/office/drawing/2014/main" id="{E064BD9F-4AE6-11A4-9683-D89CDB5A82CC}"/>
              </a:ext>
            </a:extLst>
          </p:cNvPr>
          <p:cNvSpPr txBox="1"/>
          <p:nvPr/>
        </p:nvSpPr>
        <p:spPr>
          <a:xfrm>
            <a:off x="6290951" y="1924733"/>
            <a:ext cx="2098469" cy="1200329"/>
          </a:xfrm>
          <a:prstGeom prst="rect">
            <a:avLst/>
          </a:prstGeom>
          <a:noFill/>
        </p:spPr>
        <p:txBody>
          <a:bodyPr wrap="square" rtlCol="0">
            <a:spAutoFit/>
          </a:bodyPr>
          <a:lstStyle/>
          <a:p>
            <a:r>
              <a:rPr lang="en-US" dirty="0"/>
              <a:t>Transition probabilities under the optimal control law</a:t>
            </a:r>
          </a:p>
        </p:txBody>
      </p:sp>
      <p:sp>
        <p:nvSpPr>
          <p:cNvPr id="14" name="TextBox 13">
            <a:extLst>
              <a:ext uri="{FF2B5EF4-FFF2-40B4-BE49-F238E27FC236}">
                <a16:creationId xmlns:a16="http://schemas.microsoft.com/office/drawing/2014/main" id="{5876AF3F-47AC-DB4A-EE71-E209345F793B}"/>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2500388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EFFEF-CDA8-D5A0-85D0-A77139138BCB}"/>
              </a:ext>
            </a:extLst>
          </p:cNvPr>
          <p:cNvSpPr>
            <a:spLocks noGrp="1"/>
          </p:cNvSpPr>
          <p:nvPr>
            <p:ph type="title"/>
          </p:nvPr>
        </p:nvSpPr>
        <p:spPr/>
        <p:txBody>
          <a:bodyPr/>
          <a:lstStyle/>
          <a:p>
            <a:r>
              <a:rPr lang="en-US" dirty="0"/>
              <a:t>Other Assumptions and Constraints on the Proposal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BF3632-74B1-5545-2FEB-08DC8A5847E2}"/>
                  </a:ext>
                </a:extLst>
              </p:cNvPr>
              <p:cNvSpPr>
                <a:spLocks noGrp="1"/>
              </p:cNvSpPr>
              <p:nvPr>
                <p:ph idx="1"/>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a14:m>
                <a:endParaRPr lang="en-US" b="0"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𝑁</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𝑁</m:t>
                        </m:r>
                        <m:r>
                          <a:rPr lang="en-US" b="0" i="1" smtClean="0">
                            <a:latin typeface="Cambria Math" panose="02040503050406030204" pitchFamily="18" charset="0"/>
                          </a:rPr>
                          <m:t>−1</m:t>
                        </m:r>
                      </m:sub>
                    </m:sSub>
                    <m:r>
                      <a:rPr lang="en-US" b="0" i="1" smtClean="0">
                        <a:latin typeface="Cambria Math" panose="02040503050406030204" pitchFamily="18" charset="0"/>
                      </a:rPr>
                      <m:t>=0</m:t>
                    </m:r>
                  </m:oMath>
                </a14:m>
                <a:endParaRPr lang="en-US" dirty="0"/>
              </a:p>
            </p:txBody>
          </p:sp>
        </mc:Choice>
        <mc:Fallback xmlns="">
          <p:sp>
            <p:nvSpPr>
              <p:cNvPr id="3" name="Content Placeholder 2">
                <a:extLst>
                  <a:ext uri="{FF2B5EF4-FFF2-40B4-BE49-F238E27FC236}">
                    <a16:creationId xmlns:a16="http://schemas.microsoft.com/office/drawing/2014/main" id="{A2BF3632-74B1-5545-2FEB-08DC8A5847E2}"/>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US">
                    <a:noFill/>
                  </a:rPr>
                  <a:t> </a:t>
                </a:r>
              </a:p>
            </p:txBody>
          </p:sp>
        </mc:Fallback>
      </mc:AlternateContent>
    </p:spTree>
    <p:extLst>
      <p:ext uri="{BB962C8B-B14F-4D97-AF65-F5344CB8AC3E}">
        <p14:creationId xmlns:p14="http://schemas.microsoft.com/office/powerpoint/2010/main" val="26058949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EFFEF-CDA8-D5A0-85D0-A77139138BCB}"/>
              </a:ext>
            </a:extLst>
          </p:cNvPr>
          <p:cNvSpPr>
            <a:spLocks noGrp="1"/>
          </p:cNvSpPr>
          <p:nvPr>
            <p:ph type="title"/>
          </p:nvPr>
        </p:nvSpPr>
        <p:spPr/>
        <p:txBody>
          <a:bodyPr/>
          <a:lstStyle/>
          <a:p>
            <a:r>
              <a:rPr lang="en-US" dirty="0"/>
              <a:t>Other Assumptions and Constraints on the Proposal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BF3632-74B1-5545-2FEB-08DC8A5847E2}"/>
                  </a:ext>
                </a:extLst>
              </p:cNvPr>
              <p:cNvSpPr>
                <a:spLocks noGrp="1"/>
              </p:cNvSpPr>
              <p:nvPr>
                <p:ph idx="1"/>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a14:m>
                <a:endParaRPr lang="en-US" b="0"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𝑁</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𝑁</m:t>
                        </m:r>
                        <m:r>
                          <a:rPr lang="en-US" b="0" i="1" smtClean="0">
                            <a:latin typeface="Cambria Math" panose="02040503050406030204" pitchFamily="18" charset="0"/>
                          </a:rPr>
                          <m:t>−1</m:t>
                        </m:r>
                      </m:sub>
                    </m:sSub>
                    <m:r>
                      <a:rPr lang="en-US" b="0" i="1" smtClean="0">
                        <a:latin typeface="Cambria Math" panose="02040503050406030204" pitchFamily="18" charset="0"/>
                      </a:rPr>
                      <m:t>=0</m:t>
                    </m:r>
                  </m:oMath>
                </a14:m>
                <a:endParaRPr lang="en-US" dirty="0"/>
              </a:p>
              <a:p>
                <a:r>
                  <a:rPr lang="en-US" dirty="0"/>
                  <a:t>It’s best to choose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𝑤</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𝑤</m:t>
                        </m:r>
                      </m:sub>
                    </m:sSub>
                  </m:oMath>
                </a14:m>
                <a:r>
                  <a:rPr lang="en-US" dirty="0"/>
                  <a:t> such that,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i="1">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𝑐𝑚𝑖𝑛</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+1</m:t>
                            </m:r>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den>
                    </m:f>
                    <m:r>
                      <a:rPr lang="en-US" b="0" i="1" smtClean="0">
                        <a:latin typeface="Cambria Math" panose="02040503050406030204" pitchFamily="18" charset="0"/>
                      </a:rPr>
                      <m:t>}</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𝑤</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𝑐𝑚𝑖𝑛</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r>
                              <a:rPr lang="en-US" b="0" i="1" smtClean="0">
                                <a:latin typeface="Cambria Math" panose="02040503050406030204" pitchFamily="18" charset="0"/>
                              </a:rPr>
                              <m:t>+1</m:t>
                            </m:r>
                          </m:e>
                        </m:d>
                      </m:den>
                    </m:f>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𝑐</m:t>
                    </m:r>
                  </m:oMath>
                </a14:m>
                <a:r>
                  <a:rPr lang="en-US" dirty="0"/>
                  <a:t> should be as large as possible with the constraint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𝑤</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𝑤</m:t>
                        </m:r>
                      </m:sub>
                    </m:sSub>
                    <m:r>
                      <a:rPr lang="en-US" b="0" i="1" smtClean="0">
                        <a:latin typeface="Cambria Math" panose="02040503050406030204" pitchFamily="18" charset="0"/>
                      </a:rPr>
                      <m:t>≤0.9</m:t>
                    </m:r>
                  </m:oMath>
                </a14:m>
                <a:r>
                  <a:rPr lang="en-US" dirty="0"/>
                  <a:t> for all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=0,…,</m:t>
                    </m:r>
                    <m:r>
                      <a:rPr lang="en-US" b="0" i="1" smtClean="0">
                        <a:latin typeface="Cambria Math" panose="02040503050406030204" pitchFamily="18" charset="0"/>
                      </a:rPr>
                      <m:t>𝑁</m:t>
                    </m:r>
                    <m:r>
                      <a:rPr lang="en-US" b="0" i="1" smtClean="0">
                        <a:latin typeface="Cambria Math" panose="02040503050406030204" pitchFamily="18" charset="0"/>
                      </a:rPr>
                      <m:t>−1</m:t>
                    </m:r>
                  </m:oMath>
                </a14:m>
                <a:r>
                  <a:rPr lang="en-US" dirty="0"/>
                  <a:t>.</a:t>
                </a:r>
              </a:p>
              <a:p>
                <a:pPr lvl="1"/>
                <a:r>
                  <a:rPr lang="en-US" dirty="0"/>
                  <a:t>This ensures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𝑤</m:t>
                        </m:r>
                      </m:sub>
                    </m:sSub>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𝑤</m:t>
                        </m:r>
                        <m:r>
                          <a:rPr lang="en-US" b="0" i="1" smtClean="0">
                            <a:latin typeface="Cambria Math" panose="02040503050406030204" pitchFamily="18" charset="0"/>
                          </a:rPr>
                          <m:t>+1</m:t>
                        </m:r>
                      </m:sub>
                    </m:s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oMath>
                </a14:m>
                <a:r>
                  <a:rPr lang="en-US" dirty="0"/>
                  <a:t> (i.e., detailed balance in terms of </a:t>
                </a:r>
                <a14:m>
                  <m:oMath xmlns:m="http://schemas.openxmlformats.org/officeDocument/2006/math">
                    <m:r>
                      <a:rPr lang="en-US" b="0" i="1" smtClean="0">
                        <a:latin typeface="Cambria Math" panose="02040503050406030204" pitchFamily="18" charset="0"/>
                      </a:rPr>
                      <m:t>𝑤</m:t>
                    </m:r>
                  </m:oMath>
                </a14:m>
                <a:r>
                  <a:rPr lang="en-US" dirty="0"/>
                  <a:t>).</a:t>
                </a:r>
              </a:p>
            </p:txBody>
          </p:sp>
        </mc:Choice>
        <mc:Fallback xmlns="">
          <p:sp>
            <p:nvSpPr>
              <p:cNvPr id="3" name="Content Placeholder 2">
                <a:extLst>
                  <a:ext uri="{FF2B5EF4-FFF2-40B4-BE49-F238E27FC236}">
                    <a16:creationId xmlns:a16="http://schemas.microsoft.com/office/drawing/2014/main" id="{A2BF3632-74B1-5545-2FEB-08DC8A5847E2}"/>
                  </a:ext>
                </a:extLst>
              </p:cNvPr>
              <p:cNvSpPr>
                <a:spLocks noGrp="1" noRot="1" noChangeAspect="1" noMove="1" noResize="1" noEditPoints="1" noAdjustHandles="1" noChangeArrowheads="1" noChangeShapeType="1" noTextEdit="1"/>
              </p:cNvSpPr>
              <p:nvPr>
                <p:ph idx="1"/>
              </p:nvPr>
            </p:nvSpPr>
            <p:spPr>
              <a:blipFill>
                <a:blip r:embed="rId2"/>
                <a:stretch>
                  <a:fillRect l="-1086" t="-1744" r="-844"/>
                </a:stretch>
              </a:blipFill>
            </p:spPr>
            <p:txBody>
              <a:bodyPr/>
              <a:lstStyle/>
              <a:p>
                <a:r>
                  <a:rPr lang="en-US">
                    <a:noFill/>
                  </a:rPr>
                  <a:t> </a:t>
                </a:r>
              </a:p>
            </p:txBody>
          </p:sp>
        </mc:Fallback>
      </mc:AlternateContent>
    </p:spTree>
    <p:extLst>
      <p:ext uri="{BB962C8B-B14F-4D97-AF65-F5344CB8AC3E}">
        <p14:creationId xmlns:p14="http://schemas.microsoft.com/office/powerpoint/2010/main" val="171636992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3DEC7-1FAE-715C-87A7-2A16EBF7ADC4}"/>
              </a:ext>
            </a:extLst>
          </p:cNvPr>
          <p:cNvSpPr>
            <a:spLocks noGrp="1"/>
          </p:cNvSpPr>
          <p:nvPr>
            <p:ph type="title"/>
          </p:nvPr>
        </p:nvSpPr>
        <p:spPr/>
        <p:txBody>
          <a:bodyPr/>
          <a:lstStyle/>
          <a:p>
            <a:r>
              <a:rPr lang="en-US" dirty="0"/>
              <a:t>Computing c</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1EC443-FF9F-0E77-CBAC-8B0178515089}"/>
                  </a:ext>
                </a:extLst>
              </p:cNvPr>
              <p:cNvSpPr>
                <a:spLocks noGrp="1"/>
              </p:cNvSpPr>
              <p:nvPr>
                <p:ph idx="1"/>
              </p:nvPr>
            </p:nvSpPr>
            <p:spPr/>
            <p:txBody>
              <a:bodyPr/>
              <a:lstStyle/>
              <a:p>
                <a:endParaRPr lang="en-US" dirty="0"/>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&lt;1</m:t>
                    </m:r>
                  </m:oMath>
                </a14:m>
                <a:r>
                  <a:rPr lang="en-US" dirty="0"/>
                  <a:t>, let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1.8</m:t>
                        </m:r>
                      </m:num>
                      <m:den>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+2</m:t>
                        </m:r>
                      </m:den>
                    </m:f>
                  </m:oMath>
                </a14:m>
                <a:endParaRPr lang="en-US" dirty="0"/>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≥1</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&lt;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oMath>
                </a14:m>
                <a:r>
                  <a:rPr lang="en-US" dirty="0"/>
                  <a:t>, let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0.9(</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+1</m:t>
                        </m:r>
                      </m:den>
                    </m:f>
                  </m:oMath>
                </a14:m>
                <a:endParaRPr lang="en-US" dirty="0"/>
              </a:p>
              <a:p>
                <a:r>
                  <a:rPr lang="en-US" dirty="0"/>
                  <a:t>If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≥1</m:t>
                    </m:r>
                  </m:oMath>
                </a14:m>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−1</m:t>
                    </m:r>
                  </m:oMath>
                </a14:m>
                <a:r>
                  <a:rPr lang="en-US" dirty="0"/>
                  <a:t>, let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0.9</m:t>
                        </m:r>
                        <m:r>
                          <a:rPr lang="en-US" i="1">
                            <a:latin typeface="Cambria Math" panose="02040503050406030204" pitchFamily="18" charset="0"/>
                            <a:ea typeface="Cambria Math" panose="02040503050406030204" pitchFamily="18" charset="0"/>
                          </a:rPr>
                          <m:t>𝜆</m:t>
                        </m:r>
                      </m:num>
                      <m:den>
                        <m:r>
                          <a:rPr lang="en-US" i="1">
                            <a:latin typeface="Cambria Math" panose="02040503050406030204" pitchFamily="18" charset="0"/>
                          </a:rPr>
                          <m:t>2</m:t>
                        </m:r>
                        <m:r>
                          <a:rPr lang="en-US" i="1">
                            <a:latin typeface="Cambria Math" panose="02040503050406030204" pitchFamily="18" charset="0"/>
                            <a:ea typeface="Cambria Math" panose="02040503050406030204" pitchFamily="18" charset="0"/>
                          </a:rPr>
                          <m:t>𝜆</m:t>
                        </m:r>
                        <m:r>
                          <a:rPr lang="en-US" i="1">
                            <a:latin typeface="Cambria Math" panose="02040503050406030204" pitchFamily="18" charset="0"/>
                            <a:ea typeface="Cambria Math" panose="02040503050406030204" pitchFamily="18" charset="0"/>
                          </a:rPr>
                          <m:t>−1</m:t>
                        </m:r>
                      </m:den>
                    </m:f>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5E1EC443-FF9F-0E77-CBAC-8B0178515089}"/>
                  </a:ext>
                </a:extLst>
              </p:cNvPr>
              <p:cNvSpPr>
                <a:spLocks noGrp="1" noRot="1" noChangeAspect="1" noMove="1" noResize="1" noEditPoints="1" noAdjustHandles="1" noChangeArrowheads="1" noChangeShapeType="1" noTextEdit="1"/>
              </p:cNvSpPr>
              <p:nvPr>
                <p:ph idx="1"/>
              </p:nvPr>
            </p:nvSpPr>
            <p:spPr>
              <a:blipFill>
                <a:blip r:embed="rId2"/>
                <a:stretch>
                  <a:fillRect l="-1086"/>
                </a:stretch>
              </a:blipFill>
            </p:spPr>
            <p:txBody>
              <a:bodyPr/>
              <a:lstStyle/>
              <a:p>
                <a:r>
                  <a:rPr lang="en-US">
                    <a:noFill/>
                  </a:rPr>
                  <a:t> </a:t>
                </a:r>
              </a:p>
            </p:txBody>
          </p:sp>
        </mc:Fallback>
      </mc:AlternateContent>
    </p:spTree>
    <p:extLst>
      <p:ext uri="{BB962C8B-B14F-4D97-AF65-F5344CB8AC3E}">
        <p14:creationId xmlns:p14="http://schemas.microsoft.com/office/powerpoint/2010/main" val="240060172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0A7FC-D1CB-E2AA-951E-D9BC29B6B5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8A1A3D-410A-8C48-D2D1-65CF0867EEE5}"/>
              </a:ext>
            </a:extLst>
          </p:cNvPr>
          <p:cNvSpPr>
            <a:spLocks noGrp="1"/>
          </p:cNvSpPr>
          <p:nvPr>
            <p:ph type="title"/>
          </p:nvPr>
        </p:nvSpPr>
        <p:spPr/>
        <p:txBody>
          <a:bodyPr/>
          <a:lstStyle/>
          <a:p>
            <a:r>
              <a:rPr lang="en-US" dirty="0"/>
              <a:t>RJMCMC Position Change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9A5C21-5B10-1212-86D0-3868187E40E2}"/>
                  </a:ext>
                </a:extLst>
              </p:cNvPr>
              <p:cNvSpPr>
                <a:spLocks noGrp="1"/>
              </p:cNvSpPr>
              <p:nvPr>
                <p:ph idx="1"/>
              </p:nvPr>
            </p:nvSpPr>
            <p:spPr/>
            <p:txBody>
              <a:bodyPr/>
              <a:lstStyle/>
              <a:p>
                <a:pPr marL="514350" indent="-514350">
                  <a:buFont typeface="+mj-lt"/>
                  <a:buAutoNum type="arabi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𝑑𝑢𝑛𝑖𝑓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where </a:t>
                </a:r>
                <a14:m>
                  <m:oMath xmlns:m="http://schemas.openxmlformats.org/officeDocument/2006/math">
                    <m:r>
                      <a:rPr lang="en-US" b="0" i="1" smtClean="0">
                        <a:latin typeface="Cambria Math" panose="02040503050406030204" pitchFamily="18" charset="0"/>
                      </a:rPr>
                      <m:t>𝑑𝑢𝑛𝑖𝑓</m:t>
                    </m:r>
                  </m:oMath>
                </a14:m>
                <a:r>
                  <a:rPr lang="en-US" dirty="0"/>
                  <a:t> denotes the discrete uniform distribution.</a:t>
                </a:r>
              </a:p>
            </p:txBody>
          </p:sp>
        </mc:Choice>
        <mc:Fallback xmlns="">
          <p:sp>
            <p:nvSpPr>
              <p:cNvPr id="3" name="Content Placeholder 2">
                <a:extLst>
                  <a:ext uri="{FF2B5EF4-FFF2-40B4-BE49-F238E27FC236}">
                    <a16:creationId xmlns:a16="http://schemas.microsoft.com/office/drawing/2014/main" id="{A59A5C21-5B10-1212-86D0-3868187E40E2}"/>
                  </a:ext>
                </a:extLst>
              </p:cNvPr>
              <p:cNvSpPr>
                <a:spLocks noGrp="1" noRot="1" noChangeAspect="1" noMove="1" noResize="1" noEditPoints="1" noAdjustHandles="1" noChangeArrowheads="1" noChangeShapeType="1" noTextEdit="1"/>
              </p:cNvSpPr>
              <p:nvPr>
                <p:ph idx="1"/>
              </p:nvPr>
            </p:nvSpPr>
            <p:spPr>
              <a:blipFill>
                <a:blip r:embed="rId2"/>
                <a:stretch>
                  <a:fillRect l="-844" t="-2035"/>
                </a:stretch>
              </a:blipFill>
            </p:spPr>
            <p:txBody>
              <a:bodyPr/>
              <a:lstStyle/>
              <a:p>
                <a:r>
                  <a:rPr lang="en-US">
                    <a:noFill/>
                  </a:rPr>
                  <a:t> </a:t>
                </a:r>
              </a:p>
            </p:txBody>
          </p:sp>
        </mc:Fallback>
      </mc:AlternateContent>
    </p:spTree>
    <p:extLst>
      <p:ext uri="{BB962C8B-B14F-4D97-AF65-F5344CB8AC3E}">
        <p14:creationId xmlns:p14="http://schemas.microsoft.com/office/powerpoint/2010/main" val="11527094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0A7FC-D1CB-E2AA-951E-D9BC29B6B5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8A1A3D-410A-8C48-D2D1-65CF0867EEE5}"/>
              </a:ext>
            </a:extLst>
          </p:cNvPr>
          <p:cNvSpPr>
            <a:spLocks noGrp="1"/>
          </p:cNvSpPr>
          <p:nvPr>
            <p:ph type="title"/>
          </p:nvPr>
        </p:nvSpPr>
        <p:spPr/>
        <p:txBody>
          <a:bodyPr/>
          <a:lstStyle/>
          <a:p>
            <a:r>
              <a:rPr lang="en-US" dirty="0"/>
              <a:t>RJMCMC Position Change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9A5C21-5B10-1212-86D0-3868187E40E2}"/>
                  </a:ext>
                </a:extLst>
              </p:cNvPr>
              <p:cNvSpPr>
                <a:spLocks noGrp="1"/>
              </p:cNvSpPr>
              <p:nvPr>
                <p:ph idx="1"/>
              </p:nvPr>
            </p:nvSpPr>
            <p:spPr/>
            <p:txBody>
              <a:bodyPr/>
              <a:lstStyle/>
              <a:p>
                <a:pPr marL="514350" indent="-514350">
                  <a:buFont typeface="+mj-lt"/>
                  <a:buAutoNum type="arabi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𝑑𝑢𝑛𝑖𝑓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where </a:t>
                </a:r>
                <a14:m>
                  <m:oMath xmlns:m="http://schemas.openxmlformats.org/officeDocument/2006/math">
                    <m:r>
                      <a:rPr lang="en-US" b="0" i="1" smtClean="0">
                        <a:latin typeface="Cambria Math" panose="02040503050406030204" pitchFamily="18" charset="0"/>
                      </a:rPr>
                      <m:t>𝑑𝑢𝑛𝑖𝑓</m:t>
                    </m:r>
                  </m:oMath>
                </a14:m>
                <a:r>
                  <a:rPr lang="en-US" dirty="0"/>
                  <a:t> denotes the discrete uniform distribution.</a:t>
                </a:r>
              </a:p>
              <a:p>
                <a:pPr marL="514350" indent="-514350">
                  <a:buFont typeface="+mj-lt"/>
                  <a:buAutoNum type="arabicPeriod"/>
                </a:pP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𝑗</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𝑑𝑢𝑛𝑖𝑓</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r>
                          <a:rPr lang="en-US" i="1">
                            <a:latin typeface="Cambria Math" panose="02040503050406030204" pitchFamily="18" charset="0"/>
                          </a:rPr>
                          <m:t>−1</m:t>
                        </m:r>
                      </m:sub>
                    </m:sSub>
                    <m:r>
                      <a:rPr lang="en-US" b="0" i="1" smtClean="0">
                        <a:latin typeface="Cambria Math" panose="02040503050406030204" pitchFamily="18" charset="0"/>
                      </a:rPr>
                      <m:t>+1</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r>
                          <a:rPr lang="en-US" i="1">
                            <a:latin typeface="Cambria Math" panose="02040503050406030204" pitchFamily="18" charset="0"/>
                          </a:rPr>
                          <m:t>+1</m:t>
                        </m:r>
                      </m:sub>
                    </m:sSub>
                    <m:r>
                      <a:rPr lang="en-US" b="0" i="1" smtClean="0">
                        <a:latin typeface="Cambria Math" panose="02040503050406030204" pitchFamily="18" charset="0"/>
                      </a:rPr>
                      <m:t>−1]</m:t>
                    </m:r>
                  </m:oMath>
                </a14:m>
                <a:endParaRPr lang="en-US" dirty="0"/>
              </a:p>
            </p:txBody>
          </p:sp>
        </mc:Choice>
        <mc:Fallback xmlns="">
          <p:sp>
            <p:nvSpPr>
              <p:cNvPr id="3" name="Content Placeholder 2">
                <a:extLst>
                  <a:ext uri="{FF2B5EF4-FFF2-40B4-BE49-F238E27FC236}">
                    <a16:creationId xmlns:a16="http://schemas.microsoft.com/office/drawing/2014/main" id="{A59A5C21-5B10-1212-86D0-3868187E40E2}"/>
                  </a:ext>
                </a:extLst>
              </p:cNvPr>
              <p:cNvSpPr>
                <a:spLocks noGrp="1" noRot="1" noChangeAspect="1" noMove="1" noResize="1" noEditPoints="1" noAdjustHandles="1" noChangeArrowheads="1" noChangeShapeType="1" noTextEdit="1"/>
              </p:cNvSpPr>
              <p:nvPr>
                <p:ph idx="1"/>
              </p:nvPr>
            </p:nvSpPr>
            <p:spPr>
              <a:blipFill>
                <a:blip r:embed="rId2"/>
                <a:stretch>
                  <a:fillRect l="-844" t="-2035"/>
                </a:stretch>
              </a:blipFill>
            </p:spPr>
            <p:txBody>
              <a:bodyPr/>
              <a:lstStyle/>
              <a:p>
                <a:r>
                  <a:rPr lang="en-US">
                    <a:noFill/>
                  </a:rPr>
                  <a:t> </a:t>
                </a:r>
              </a:p>
            </p:txBody>
          </p:sp>
        </mc:Fallback>
      </mc:AlternateContent>
    </p:spTree>
    <p:extLst>
      <p:ext uri="{BB962C8B-B14F-4D97-AF65-F5344CB8AC3E}">
        <p14:creationId xmlns:p14="http://schemas.microsoft.com/office/powerpoint/2010/main" val="41939121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0A7FC-D1CB-E2AA-951E-D9BC29B6B5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8A1A3D-410A-8C48-D2D1-65CF0867EEE5}"/>
              </a:ext>
            </a:extLst>
          </p:cNvPr>
          <p:cNvSpPr>
            <a:spLocks noGrp="1"/>
          </p:cNvSpPr>
          <p:nvPr>
            <p:ph type="title"/>
          </p:nvPr>
        </p:nvSpPr>
        <p:spPr/>
        <p:txBody>
          <a:bodyPr/>
          <a:lstStyle/>
          <a:p>
            <a:r>
              <a:rPr lang="en-US" dirty="0"/>
              <a:t>RJMCMC Position Change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9A5C21-5B10-1212-86D0-3868187E40E2}"/>
                  </a:ext>
                </a:extLst>
              </p:cNvPr>
              <p:cNvSpPr>
                <a:spLocks noGrp="1"/>
              </p:cNvSpPr>
              <p:nvPr>
                <p:ph idx="1"/>
              </p:nvPr>
            </p:nvSpPr>
            <p:spPr/>
            <p:txBody>
              <a:bodyPr/>
              <a:lstStyle/>
              <a:p>
                <a:pPr marL="514350" indent="-514350">
                  <a:buFont typeface="+mj-lt"/>
                  <a:buAutoNum type="arabicPeriod"/>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𝑑𝑢𝑛𝑖𝑓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𝑤</m:t>
                        </m:r>
                      </m:sub>
                    </m:sSub>
                    <m:r>
                      <a:rPr lang="en-US" b="0" i="1" smtClean="0">
                        <a:latin typeface="Cambria Math" panose="02040503050406030204" pitchFamily="18" charset="0"/>
                      </a:rPr>
                      <m:t>]</m:t>
                    </m:r>
                  </m:oMath>
                </a14:m>
                <a:r>
                  <a:rPr lang="en-US" dirty="0"/>
                  <a:t> where </a:t>
                </a:r>
                <a14:m>
                  <m:oMath xmlns:m="http://schemas.openxmlformats.org/officeDocument/2006/math">
                    <m:r>
                      <a:rPr lang="en-US" b="0" i="1" smtClean="0">
                        <a:latin typeface="Cambria Math" panose="02040503050406030204" pitchFamily="18" charset="0"/>
                      </a:rPr>
                      <m:t>𝑑𝑢𝑛𝑖𝑓</m:t>
                    </m:r>
                  </m:oMath>
                </a14:m>
                <a:r>
                  <a:rPr lang="en-US" dirty="0"/>
                  <a:t> denotes the discrete uniform distribution.</a:t>
                </a:r>
              </a:p>
              <a:p>
                <a:pPr marL="514350" indent="-514350">
                  <a:buFont typeface="+mj-lt"/>
                  <a:buAutoNum type="arabicPeriod"/>
                </a:pP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𝑗</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𝑑𝑢𝑛𝑖𝑓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r>
                          <a:rPr lang="en-US" i="1">
                            <a:latin typeface="Cambria Math" panose="02040503050406030204" pitchFamily="18" charset="0"/>
                          </a:rPr>
                          <m:t>−1</m:t>
                        </m:r>
                      </m:sub>
                    </m:sSub>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r>
                          <a:rPr lang="en-US" i="1">
                            <a:latin typeface="Cambria Math" panose="02040503050406030204" pitchFamily="18" charset="0"/>
                          </a:rPr>
                          <m:t>+1</m:t>
                        </m:r>
                      </m:sub>
                    </m:sSub>
                    <m:r>
                      <a:rPr lang="en-US" i="1">
                        <a:latin typeface="Cambria Math" panose="02040503050406030204" pitchFamily="18" charset="0"/>
                      </a:rPr>
                      <m:t>−1]</m:t>
                    </m:r>
                  </m:oMath>
                </a14:m>
                <a:endParaRPr lang="en-US" dirty="0"/>
              </a:p>
            </p:txBody>
          </p:sp>
        </mc:Choice>
        <mc:Fallback xmlns="">
          <p:sp>
            <p:nvSpPr>
              <p:cNvPr id="3" name="Content Placeholder 2">
                <a:extLst>
                  <a:ext uri="{FF2B5EF4-FFF2-40B4-BE49-F238E27FC236}">
                    <a16:creationId xmlns:a16="http://schemas.microsoft.com/office/drawing/2014/main" id="{A59A5C21-5B10-1212-86D0-3868187E40E2}"/>
                  </a:ext>
                </a:extLst>
              </p:cNvPr>
              <p:cNvSpPr>
                <a:spLocks noGrp="1" noRot="1" noChangeAspect="1" noMove="1" noResize="1" noEditPoints="1" noAdjustHandles="1" noChangeArrowheads="1" noChangeShapeType="1" noTextEdit="1"/>
              </p:cNvSpPr>
              <p:nvPr>
                <p:ph idx="1"/>
              </p:nvPr>
            </p:nvSpPr>
            <p:spPr>
              <a:blipFill>
                <a:blip r:embed="rId2"/>
                <a:stretch>
                  <a:fillRect l="-844" t="-2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BB480E3-ABA2-D736-DCBE-B053A8B5B78E}"/>
                  </a:ext>
                </a:extLst>
              </p:cNvPr>
              <p:cNvSpPr txBox="1"/>
              <p:nvPr/>
            </p:nvSpPr>
            <p:spPr>
              <a:xfrm>
                <a:off x="544531" y="3666971"/>
                <a:ext cx="10202238" cy="1419684"/>
              </a:xfrm>
              <a:prstGeom prst="rect">
                <a:avLst/>
              </a:prstGeom>
              <a:noFill/>
            </p:spPr>
            <p:txBody>
              <a:bodyPr wrap="square" rtlCol="0">
                <a:spAutoFit/>
              </a:bodyPr>
              <a:lstStyle/>
              <a:p>
                <a:r>
                  <a:rPr lang="en-US" sz="2800" dirty="0"/>
                  <a:t>Step 2 excludes the transitions at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oMath>
                </a14:m>
                <a:r>
                  <a:rPr lang="en-US" sz="2800" dirty="0"/>
                  <a:t> and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oMath>
                </a14:m>
                <a:r>
                  <a:rPr lang="en-US" sz="2800" dirty="0"/>
                  <a:t> to ensure there are no overlapping partition points. Additionally,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0</m:t>
                        </m:r>
                      </m:sub>
                    </m:sSub>
                  </m:oMath>
                </a14:m>
                <a:r>
                  <a:rPr lang="en-US" sz="2800" dirty="0"/>
                  <a:t> can be considered a dummy partition before the first transition. </a:t>
                </a:r>
              </a:p>
            </p:txBody>
          </p:sp>
        </mc:Choice>
        <mc:Fallback xmlns="">
          <p:sp>
            <p:nvSpPr>
              <p:cNvPr id="4" name="TextBox 3">
                <a:extLst>
                  <a:ext uri="{FF2B5EF4-FFF2-40B4-BE49-F238E27FC236}">
                    <a16:creationId xmlns:a16="http://schemas.microsoft.com/office/drawing/2014/main" id="{1BB480E3-ABA2-D736-DCBE-B053A8B5B78E}"/>
                  </a:ext>
                </a:extLst>
              </p:cNvPr>
              <p:cNvSpPr txBox="1">
                <a:spLocks noRot="1" noChangeAspect="1" noMove="1" noResize="1" noEditPoints="1" noAdjustHandles="1" noChangeArrowheads="1" noChangeShapeType="1" noTextEdit="1"/>
              </p:cNvSpPr>
              <p:nvPr/>
            </p:nvSpPr>
            <p:spPr>
              <a:xfrm>
                <a:off x="544531" y="3666971"/>
                <a:ext cx="10202238" cy="1419684"/>
              </a:xfrm>
              <a:prstGeom prst="rect">
                <a:avLst/>
              </a:prstGeom>
              <a:blipFill>
                <a:blip r:embed="rId3"/>
                <a:stretch>
                  <a:fillRect l="-1242" t="-3540" b="-10619"/>
                </a:stretch>
              </a:blipFill>
            </p:spPr>
            <p:txBody>
              <a:bodyPr/>
              <a:lstStyle/>
              <a:p>
                <a:r>
                  <a:rPr lang="en-US">
                    <a:noFill/>
                  </a:rPr>
                  <a:t> </a:t>
                </a:r>
              </a:p>
            </p:txBody>
          </p:sp>
        </mc:Fallback>
      </mc:AlternateContent>
    </p:spTree>
    <p:extLst>
      <p:ext uri="{BB962C8B-B14F-4D97-AF65-F5344CB8AC3E}">
        <p14:creationId xmlns:p14="http://schemas.microsoft.com/office/powerpoint/2010/main" val="174358896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282F-E0CD-6E79-D137-A69A4C6AC2C1}"/>
              </a:ext>
            </a:extLst>
          </p:cNvPr>
          <p:cNvSpPr>
            <a:spLocks noGrp="1"/>
          </p:cNvSpPr>
          <p:nvPr>
            <p:ph type="title"/>
          </p:nvPr>
        </p:nvSpPr>
        <p:spPr/>
        <p:txBody>
          <a:bodyPr/>
          <a:lstStyle/>
          <a:p>
            <a:r>
              <a:rPr lang="en-US" dirty="0"/>
              <a:t>Position Change Acceptance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EC724F-9B13-48AE-4568-0CD169B7C4F4}"/>
                  </a:ext>
                </a:extLst>
              </p:cNvPr>
              <p:cNvSpPr>
                <a:spLocks noGrp="1"/>
              </p:cNvSpPr>
              <p:nvPr>
                <p:ph idx="1"/>
              </p:nvPr>
            </p:nvSpPr>
            <p:spPr/>
            <p:txBody>
              <a:bodyPr/>
              <a:lstStyle/>
              <a:p>
                <a:pPr marL="0" indent="0">
                  <a:lnSpc>
                    <a:spcPct val="100000"/>
                  </a:lnSpc>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sub>
                                        <m:sup/>
                                        <m:e>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0</m:t>
                                                  </m:r>
                                                </m:sup>
                                              </m:sSup>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sub>
                                                    <m:sup>
                                                      <m:r>
                                                        <a:rPr lang="en-US" b="0" i="1" smtClean="0">
                                                          <a:latin typeface="Cambria Math" panose="02040503050406030204" pitchFamily="18" charset="0"/>
                                                        </a:rPr>
                                                        <m:t>′</m:t>
                                                      </m:r>
                                                    </m:sup>
                                                  </m:sSubSup>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sub>
                                                  </m:sSub>
                                                </m:e>
                                              </m:d>
                                            </m:e>
                                          </m:nary>
                                        </m:e>
                                      </m:nary>
                                      <m:r>
                                        <a:rPr lang="en-US" b="0" i="1" smtClean="0">
                                          <a:latin typeface="Cambria Math" panose="02040503050406030204" pitchFamily="18" charset="0"/>
                                        </a:rPr>
                                        <m:t>−[</m:t>
                                      </m:r>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𝒔</m:t>
                                              </m:r>
                                            </m:e>
                                            <m:sub>
                                              <m:r>
                                                <a:rPr lang="en-US" b="0" i="1" smtClean="0">
                                                  <a:latin typeface="Cambria Math" panose="02040503050406030204" pitchFamily="18" charset="0"/>
                                                </a:rPr>
                                                <m:t>𝑤</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𝑤</m:t>
                                          </m:r>
                                        </m:e>
                                      </m:d>
                                      <m:r>
                                        <a:rPr lang="en-US" i="1">
                                          <a:latin typeface="Cambria Math" panose="02040503050406030204" pitchFamily="18" charset="0"/>
                                        </a:rPr>
                                        <m:t>−</m:t>
                                      </m:r>
                                      <m:nary>
                                        <m:naryPr>
                                          <m:chr m:val="∑"/>
                                          <m:supHide m:val="on"/>
                                          <m:ctrlPr>
                                            <a:rPr lang="en-US" i="1" smtClean="0">
                                              <a:latin typeface="Cambria Math" panose="02040503050406030204" pitchFamily="18" charset="0"/>
                                            </a:rPr>
                                          </m:ctrlPr>
                                        </m:naryPr>
                                        <m:sub>
                                          <m:sSup>
                                            <m:sSupPr>
                                              <m:ctrlPr>
                                                <a:rPr lang="en-US"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m:t>
                                              </m:r>
                                            </m:sup>
                                          </m:sSup>
                                        </m:sub>
                                        <m:sup/>
                                        <m:e>
                                          <m:nary>
                                            <m:naryPr>
                                              <m:chr m:val="∑"/>
                                              <m:supHide m:val="on"/>
                                              <m:ctrlPr>
                                                <a:rPr lang="en-US" i="1" smtClean="0">
                                                  <a:latin typeface="Cambria Math" panose="02040503050406030204" pitchFamily="18" charset="0"/>
                                                </a:rPr>
                                              </m:ctrlPr>
                                            </m:naryPr>
                                            <m:sub>
                                              <m:sSub>
                                                <m:sSubPr>
                                                  <m:ctrlPr>
                                                    <a:rPr lang="en-US" i="1" smtClean="0">
                                                      <a:latin typeface="Cambria Math" panose="02040503050406030204" pitchFamily="18" charset="0"/>
                                                    </a:rPr>
                                                  </m:ctrlPr>
                                                </m:sSubPr>
                                                <m:e>
                                                  <m:r>
                                                    <a:rPr lang="en-US" b="0" i="1" smtClean="0">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0</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r>
                                                        <a:rPr lang="en-US" i="1">
                                                          <a:latin typeface="Cambria Math" panose="02040503050406030204" pitchFamily="18" charset="0"/>
                                                        </a:rPr>
                                                        <m:t>′</m:t>
                                                      </m:r>
                                                    </m:sup>
                                                  </m:sSubSup>
                                                </m:e>
                                                <m:e>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smtClean="0">
                                                                  <a:latin typeface="Cambria Math" panose="02040503050406030204" pitchFamily="18" charset="0"/>
                                                                </a:rPr>
                                                              </m:ctrlPr>
                                                            </m:sSupPr>
                                                            <m:e>
                                                              <m:r>
                                                                <a:rPr lang="en-US" b="0" i="1" smtClean="0">
                                                                  <a:latin typeface="Cambria Math" panose="02040503050406030204" pitchFamily="18" charset="0"/>
                                                                </a:rPr>
                                                                <m:t>𝑘</m:t>
                                                              </m:r>
                                                            </m:e>
                                                            <m:sup>
                                                              <m:r>
                                                                <a:rPr lang="en-US" b="0" i="1" smtClean="0">
                                                                  <a:latin typeface="Cambria Math" panose="02040503050406030204" pitchFamily="18" charset="0"/>
                                                                </a:rPr>
                                                                <m:t>′</m:t>
                                                              </m:r>
                                                            </m:sup>
                                                          </m:sSup>
                                                        </m:sub>
                                                      </m:sSub>
                                                    </m:sub>
                                                  </m:sSub>
                                                </m:e>
                                              </m:d>
                                            </m:e>
                                          </m:nary>
                                        </m:e>
                                      </m:nary>
                                      <m:r>
                                        <a:rPr lang="en-US" b="0" i="1" smtClean="0">
                                          <a:latin typeface="Cambria Math" panose="02040503050406030204" pitchFamily="18" charset="0"/>
                                        </a:rPr>
                                        <m:t>]</m:t>
                                      </m:r>
                                    </m:e>
                                  </m:d>
                                </m:e>
                              </m:func>
                            </m:e>
                          </m:d>
                        </m:e>
                      </m:func>
                    </m:oMath>
                  </m:oMathPara>
                </a14:m>
                <a:endParaRPr lang="en-US" dirty="0"/>
              </a:p>
            </p:txBody>
          </p:sp>
        </mc:Choice>
        <mc:Fallback xmlns="">
          <p:sp>
            <p:nvSpPr>
              <p:cNvPr id="3" name="Content Placeholder 2">
                <a:extLst>
                  <a:ext uri="{FF2B5EF4-FFF2-40B4-BE49-F238E27FC236}">
                    <a16:creationId xmlns:a16="http://schemas.microsoft.com/office/drawing/2014/main" id="{A9EC724F-9B13-48AE-4568-0CD169B7C4F4}"/>
                  </a:ext>
                </a:extLst>
              </p:cNvPr>
              <p:cNvSpPr>
                <a:spLocks noGrp="1" noRot="1" noChangeAspect="1" noMove="1" noResize="1" noEditPoints="1" noAdjustHandles="1" noChangeArrowheads="1" noChangeShapeType="1" noTextEdit="1"/>
              </p:cNvSpPr>
              <p:nvPr>
                <p:ph idx="1"/>
              </p:nvPr>
            </p:nvSpPr>
            <p:spPr>
              <a:blipFill>
                <a:blip r:embed="rId2"/>
                <a:stretch>
                  <a:fillRect l="-3619" t="-57849" b="-3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5D46F11-0B1D-67F1-2109-4DC3F7069371}"/>
                  </a:ext>
                </a:extLst>
              </p:cNvPr>
              <p:cNvSpPr txBox="1"/>
              <p:nvPr/>
            </p:nvSpPr>
            <p:spPr>
              <a:xfrm>
                <a:off x="698642" y="4412260"/>
                <a:ext cx="10202238" cy="954107"/>
              </a:xfrm>
              <a:prstGeom prst="rect">
                <a:avLst/>
              </a:prstGeom>
              <a:noFill/>
            </p:spPr>
            <p:txBody>
              <a:bodyPr wrap="square" rtlCol="0">
                <a:spAutoFit/>
              </a:bodyPr>
              <a:lstStyle/>
              <a:p>
                <a:r>
                  <a:rPr lang="en-US" sz="2800" dirty="0"/>
                  <a:t>All other ratios end up being canceled out. Additionally, </a:t>
                </a: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𝑤</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𝑤</m:t>
                    </m:r>
                  </m:oMath>
                </a14:m>
                <a:r>
                  <a:rPr lang="en-US" sz="2800" dirty="0"/>
                  <a:t> in this case.  </a:t>
                </a:r>
              </a:p>
            </p:txBody>
          </p:sp>
        </mc:Choice>
        <mc:Fallback xmlns="">
          <p:sp>
            <p:nvSpPr>
              <p:cNvPr id="6" name="TextBox 5">
                <a:extLst>
                  <a:ext uri="{FF2B5EF4-FFF2-40B4-BE49-F238E27FC236}">
                    <a16:creationId xmlns:a16="http://schemas.microsoft.com/office/drawing/2014/main" id="{35D46F11-0B1D-67F1-2109-4DC3F7069371}"/>
                  </a:ext>
                </a:extLst>
              </p:cNvPr>
              <p:cNvSpPr txBox="1">
                <a:spLocks noRot="1" noChangeAspect="1" noMove="1" noResize="1" noEditPoints="1" noAdjustHandles="1" noChangeArrowheads="1" noChangeShapeType="1" noTextEdit="1"/>
              </p:cNvSpPr>
              <p:nvPr/>
            </p:nvSpPr>
            <p:spPr>
              <a:xfrm>
                <a:off x="698642" y="4412260"/>
                <a:ext cx="10202238" cy="954107"/>
              </a:xfrm>
              <a:prstGeom prst="rect">
                <a:avLst/>
              </a:prstGeom>
              <a:blipFill>
                <a:blip r:embed="rId3"/>
                <a:stretch>
                  <a:fillRect l="-1244" t="-6579" b="-17105"/>
                </a:stretch>
              </a:blipFill>
            </p:spPr>
            <p:txBody>
              <a:bodyPr/>
              <a:lstStyle/>
              <a:p>
                <a:r>
                  <a:rPr lang="en-US">
                    <a:noFill/>
                  </a:rPr>
                  <a:t> </a:t>
                </a:r>
              </a:p>
            </p:txBody>
          </p:sp>
        </mc:Fallback>
      </mc:AlternateContent>
    </p:spTree>
    <p:extLst>
      <p:ext uri="{BB962C8B-B14F-4D97-AF65-F5344CB8AC3E}">
        <p14:creationId xmlns:p14="http://schemas.microsoft.com/office/powerpoint/2010/main" val="75908692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282F-E0CD-6E79-D137-A69A4C6AC2C1}"/>
              </a:ext>
            </a:extLst>
          </p:cNvPr>
          <p:cNvSpPr>
            <a:spLocks noGrp="1"/>
          </p:cNvSpPr>
          <p:nvPr>
            <p:ph type="title"/>
          </p:nvPr>
        </p:nvSpPr>
        <p:spPr/>
        <p:txBody>
          <a:bodyPr/>
          <a:lstStyle/>
          <a:p>
            <a:r>
              <a:rPr lang="en-US" dirty="0"/>
              <a:t>Position Change Acceptance Probability (log)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EC724F-9B13-48AE-4568-0CD169B7C4F4}"/>
                  </a:ext>
                </a:extLst>
              </p:cNvPr>
              <p:cNvSpPr>
                <a:spLocks noGrp="1"/>
              </p:cNvSpPr>
              <p:nvPr>
                <p:ph idx="1"/>
              </p:nvPr>
            </p:nvSpPr>
            <p:spPr/>
            <p:txBody>
              <a:bodyPr/>
              <a:lstStyle/>
              <a:p>
                <a:pPr marL="0" indent="0">
                  <a:lnSpc>
                    <a:spcPct val="100000"/>
                  </a:lnSpc>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i="1" smtClean="0">
                                  <a:latin typeface="Cambria Math" panose="02040503050406030204" pitchFamily="18" charset="0"/>
                                </a:rPr>
                                <m:t>𝐿</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𝑘</m:t>
                                  </m:r>
                                </m:sub>
                                <m:sup/>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0</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up>
                                              <m:r>
                                                <a:rPr lang="en-US" i="1">
                                                  <a:latin typeface="Cambria Math" panose="02040503050406030204" pitchFamily="18" charset="0"/>
                                                </a:rPr>
                                                <m:t>′</m:t>
                                              </m:r>
                                            </m:sup>
                                          </m:sSubSup>
                                        </m:e>
                                        <m:e>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Sub>
                                        </m:e>
                                      </m:d>
                                    </m:e>
                                  </m:nary>
                                </m:e>
                              </m:nary>
                              <m:r>
                                <a:rPr lang="en-US" i="1">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𝐿</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rPr>
                                            <m:t>𝒔</m:t>
                                          </m:r>
                                        </m:e>
                                        <m:sub>
                                          <m:r>
                                            <a:rPr lang="en-US" i="1">
                                              <a:latin typeface="Cambria Math" panose="02040503050406030204" pitchFamily="18" charset="0"/>
                                            </a:rPr>
                                            <m:t>𝑤</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up/>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0</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r>
                                                    <a:rPr lang="en-US" i="1">
                                                      <a:latin typeface="Cambria Math" panose="02040503050406030204" pitchFamily="18" charset="0"/>
                                                    </a:rPr>
                                                    <m:t>′</m:t>
                                                  </m:r>
                                                </m:sup>
                                              </m:sSubSup>
                                            </m:e>
                                            <m:e>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Sub>
                                            </m:e>
                                          </m:d>
                                        </m:e>
                                      </m:nary>
                                    </m:e>
                                  </m:nary>
                                </m:e>
                              </m:d>
                            </m:e>
                          </m:d>
                        </m:e>
                      </m:func>
                    </m:oMath>
                  </m:oMathPara>
                </a14:m>
                <a:endParaRPr lang="en-US" dirty="0"/>
              </a:p>
            </p:txBody>
          </p:sp>
        </mc:Choice>
        <mc:Fallback xmlns="">
          <p:sp>
            <p:nvSpPr>
              <p:cNvPr id="3" name="Content Placeholder 2">
                <a:extLst>
                  <a:ext uri="{FF2B5EF4-FFF2-40B4-BE49-F238E27FC236}">
                    <a16:creationId xmlns:a16="http://schemas.microsoft.com/office/drawing/2014/main" id="{A9EC724F-9B13-48AE-4568-0CD169B7C4F4}"/>
                  </a:ext>
                </a:extLst>
              </p:cNvPr>
              <p:cNvSpPr>
                <a:spLocks noGrp="1" noRot="1" noChangeAspect="1" noMove="1" noResize="1" noEditPoints="1" noAdjustHandles="1" noChangeArrowheads="1" noChangeShapeType="1" noTextEdit="1"/>
              </p:cNvSpPr>
              <p:nvPr>
                <p:ph idx="1"/>
              </p:nvPr>
            </p:nvSpPr>
            <p:spPr>
              <a:blipFill>
                <a:blip r:embed="rId2"/>
                <a:stretch>
                  <a:fillRect t="-57849" b="-37209"/>
                </a:stretch>
              </a:blipFill>
            </p:spPr>
            <p:txBody>
              <a:bodyPr/>
              <a:lstStyle/>
              <a:p>
                <a:r>
                  <a:rPr lang="en-US">
                    <a:noFill/>
                  </a:rPr>
                  <a:t> </a:t>
                </a:r>
              </a:p>
            </p:txBody>
          </p:sp>
        </mc:Fallback>
      </mc:AlternateContent>
    </p:spTree>
    <p:extLst>
      <p:ext uri="{BB962C8B-B14F-4D97-AF65-F5344CB8AC3E}">
        <p14:creationId xmlns:p14="http://schemas.microsoft.com/office/powerpoint/2010/main" val="223423506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8713E-2350-70D0-E6BF-F5386A629E4F}"/>
              </a:ext>
            </a:extLst>
          </p:cNvPr>
          <p:cNvSpPr>
            <a:spLocks noGrp="1"/>
          </p:cNvSpPr>
          <p:nvPr>
            <p:ph type="title"/>
          </p:nvPr>
        </p:nvSpPr>
        <p:spPr/>
        <p:txBody>
          <a:bodyPr/>
          <a:lstStyle/>
          <a:p>
            <a:r>
              <a:rPr lang="en-US" dirty="0"/>
              <a:t>RJMCMC Add Partition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4CF775-BE5D-B1F6-1A4E-34825A4517D4}"/>
                  </a:ext>
                </a:extLst>
              </p:cNvPr>
              <p:cNvSpPr>
                <a:spLocks noGrp="1"/>
              </p:cNvSpPr>
              <p:nvPr>
                <p:ph idx="1"/>
              </p:nvPr>
            </p:nvSpPr>
            <p:spPr/>
            <p:txBody>
              <a:bodyPr/>
              <a:lstStyle/>
              <a:p>
                <a:pPr marL="514350" indent="-514350">
                  <a:buFont typeface="+mj-lt"/>
                  <a:buAutoNum type="arabicPeriod"/>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𝑑𝑢𝑛𝑖𝑓</m:t>
                    </m:r>
                    <m:r>
                      <a:rPr lang="en-US" b="0" i="1" smtClean="0">
                        <a:latin typeface="Cambria Math" panose="02040503050406030204" pitchFamily="18" charset="0"/>
                      </a:rPr>
                      <m:t>[1,</m:t>
                    </m:r>
                    <m:r>
                      <a:rPr lang="en-US" b="0" i="1" smtClean="0">
                        <a:latin typeface="Cambria Math" panose="02040503050406030204" pitchFamily="18" charset="0"/>
                      </a:rPr>
                      <m:t>𝑁</m:t>
                    </m:r>
                    <m:r>
                      <a:rPr lang="en-US" b="0" i="1" smtClean="0">
                        <a:latin typeface="Cambria Math" panose="02040503050406030204" pitchFamily="18" charset="0"/>
                      </a:rPr>
                      <m:t>−1]∖</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0" i="1" smtClean="0">
                            <a:latin typeface="Cambria Math" panose="02040503050406030204" pitchFamily="18" charset="0"/>
                            <a:ea typeface="Cambria Math" panose="02040503050406030204" pitchFamily="18" charset="0"/>
                          </a:rPr>
                          <m:t>𝑤</m:t>
                        </m:r>
                      </m:sub>
                    </m:sSub>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84CF775-BE5D-B1F6-1A4E-34825A4517D4}"/>
                  </a:ext>
                </a:extLst>
              </p:cNvPr>
              <p:cNvSpPr>
                <a:spLocks noGrp="1" noRot="1" noChangeAspect="1" noMove="1" noResize="1" noEditPoints="1" noAdjustHandles="1" noChangeArrowheads="1" noChangeShapeType="1" noTextEdit="1"/>
              </p:cNvSpPr>
              <p:nvPr>
                <p:ph idx="1"/>
              </p:nvPr>
            </p:nvSpPr>
            <p:spPr>
              <a:blipFill>
                <a:blip r:embed="rId2"/>
                <a:stretch>
                  <a:fillRect l="-844" t="-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6A5509-FC0E-2E84-4FB2-E95D9F56B486}"/>
                  </a:ext>
                </a:extLst>
              </p:cNvPr>
              <p:cNvSpPr txBox="1"/>
              <p:nvPr/>
            </p:nvSpPr>
            <p:spPr>
              <a:xfrm>
                <a:off x="544531" y="3666971"/>
                <a:ext cx="10202238" cy="1073114"/>
              </a:xfrm>
              <a:prstGeom prst="rect">
                <a:avLst/>
              </a:prstGeom>
              <a:noFill/>
            </p:spPr>
            <p:txBody>
              <a:bodyPr wrap="square" rtlCol="0">
                <a:spAutoFit/>
              </a:bodyPr>
              <a:lstStyle/>
              <a:p>
                <a:r>
                  <a:rPr lang="en-US" sz="2800" dirty="0"/>
                  <a:t>For some </a:t>
                </a:r>
                <a14:m>
                  <m:oMath xmlns:m="http://schemas.openxmlformats.org/officeDocument/2006/math">
                    <m:r>
                      <a:rPr lang="en-US" sz="2800" b="0" i="1" smtClean="0">
                        <a:latin typeface="Cambria Math" panose="02040503050406030204" pitchFamily="18" charset="0"/>
                      </a:rPr>
                      <m:t>𝑗</m:t>
                    </m:r>
                    <m:r>
                      <a:rPr lang="en-US" sz="2800" b="0" i="1" smtClean="0">
                        <a:latin typeface="Cambria Math" panose="02040503050406030204" pitchFamily="18" charset="0"/>
                        <a:ea typeface="Cambria Math" panose="02040503050406030204" pitchFamily="18" charset="0"/>
                      </a:rPr>
                      <m:t>∈[0,</m:t>
                    </m:r>
                    <m:r>
                      <a:rPr lang="en-US" sz="2800" b="0" i="1" smtClean="0">
                        <a:latin typeface="Cambria Math" panose="02040503050406030204" pitchFamily="18" charset="0"/>
                        <a:ea typeface="Cambria Math" panose="02040503050406030204" pitchFamily="18" charset="0"/>
                      </a:rPr>
                      <m:t>𝑤</m:t>
                    </m:r>
                    <m:r>
                      <a:rPr lang="en-US" sz="2800" b="0" i="1" smtClean="0">
                        <a:latin typeface="Cambria Math" panose="02040503050406030204" pitchFamily="18" charset="0"/>
                        <a:ea typeface="Cambria Math" panose="02040503050406030204" pitchFamily="18" charset="0"/>
                      </a:rPr>
                      <m:t>]</m:t>
                    </m:r>
                  </m:oMath>
                </a14:m>
                <a:r>
                  <a:rPr lang="en-US" sz="2800" dirty="0"/>
                  <a:t>, </a:t>
                </a:r>
                <a14:m>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𝑠</m:t>
                            </m:r>
                          </m:e>
                          <m:sup>
                            <m:r>
                              <a:rPr lang="en-US" sz="2800" b="0" i="1" smtClean="0">
                                <a:latin typeface="Cambria Math" panose="02040503050406030204" pitchFamily="18" charset="0"/>
                              </a:rPr>
                              <m:t>∗</m:t>
                            </m:r>
                          </m:sup>
                        </m:sSup>
                        <m:r>
                          <a:rPr lang="en-US" sz="2800" b="0" i="1" smtClean="0">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𝑠</m:t>
                            </m:r>
                          </m:e>
                          <m:sub>
                            <m:r>
                              <a:rPr lang="en-US" sz="2800" i="1">
                                <a:latin typeface="Cambria Math" panose="02040503050406030204" pitchFamily="18" charset="0"/>
                                <a:ea typeface="Cambria Math" panose="02040503050406030204" pitchFamily="18" charset="0"/>
                              </a:rPr>
                              <m:t>𝑗</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𝑠</m:t>
                            </m:r>
                          </m:e>
                          <m:sub>
                            <m:r>
                              <a:rPr lang="en-US" sz="2800" i="1">
                                <a:latin typeface="Cambria Math" panose="02040503050406030204" pitchFamily="18" charset="0"/>
                                <a:ea typeface="Cambria Math" panose="02040503050406030204" pitchFamily="18" charset="0"/>
                              </a:rPr>
                              <m:t>𝑗</m:t>
                            </m:r>
                            <m:r>
                              <a:rPr lang="en-US" sz="2800" i="1">
                                <a:latin typeface="Cambria Math" panose="02040503050406030204" pitchFamily="18" charset="0"/>
                                <a:ea typeface="Cambria Math" panose="02040503050406030204" pitchFamily="18" charset="0"/>
                              </a:rPr>
                              <m:t>+1</m:t>
                            </m:r>
                          </m:sub>
                        </m:sSub>
                        <m:r>
                          <a:rPr lang="en-US" sz="2800" b="0" i="1" smtClean="0">
                            <a:latin typeface="Cambria Math" panose="02040503050406030204" pitchFamily="18" charset="0"/>
                            <a:ea typeface="Cambria Math" panose="02040503050406030204" pitchFamily="18" charset="0"/>
                          </a:rPr>
                          <m:t>)</m:t>
                        </m:r>
                      </m:e>
                    </m:d>
                    <m:r>
                      <a:rPr lang="en-US" sz="2800" b="0" i="1" smtClean="0">
                        <a:latin typeface="Cambria Math" panose="02040503050406030204" pitchFamily="18" charset="0"/>
                        <a:ea typeface="Cambria Math" panose="02040503050406030204" pitchFamily="18" charset="0"/>
                      </a:rPr>
                      <m:t>=1</m:t>
                    </m:r>
                  </m:oMath>
                </a14:m>
                <a:r>
                  <a:rPr lang="en-US" sz="2800" dirty="0"/>
                  <a:t>. If accepted, </a:t>
                </a:r>
                <a14:m>
                  <m:oMath xmlns:m="http://schemas.openxmlformats.org/officeDocument/2006/math">
                    <m:sSup>
                      <m:sSupPr>
                        <m:ctrlPr>
                          <a:rPr lang="en-US" sz="2800" i="1" smtClean="0">
                            <a:latin typeface="Cambria Math" panose="02040503050406030204" pitchFamily="18" charset="0"/>
                          </a:rPr>
                        </m:ctrlPr>
                      </m:sSupPr>
                      <m:e>
                        <m:r>
                          <a:rPr lang="en-US" sz="2800" b="0" i="1" smtClean="0">
                            <a:latin typeface="Cambria Math" panose="02040503050406030204" pitchFamily="18" charset="0"/>
                          </a:rPr>
                          <m:t>𝑠</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up>
                        <m:r>
                          <a:rPr lang="en-US" sz="2800" b="0" i="1" smtClean="0">
                            <a:latin typeface="Cambria Math" panose="02040503050406030204" pitchFamily="18" charset="0"/>
                          </a:rPr>
                          <m:t>′</m:t>
                        </m:r>
                      </m:sup>
                    </m:sSubSup>
                  </m:oMath>
                </a14:m>
                <a:r>
                  <a:rPr lang="en-US" sz="2800" dirty="0"/>
                  <a:t> and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𝑤</m:t>
                        </m:r>
                      </m:sub>
                    </m:sSub>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r>
                          <a:rPr lang="en-US" sz="2800" b="0" i="1" smtClean="0">
                            <a:latin typeface="Cambria Math" panose="02040503050406030204" pitchFamily="18" charset="0"/>
                          </a:rPr>
                          <m:t>+2</m:t>
                        </m:r>
                      </m:sub>
                      <m:sup>
                        <m:r>
                          <a:rPr lang="en-US" sz="2800" b="0" i="1" smtClean="0">
                            <a:latin typeface="Cambria Math" panose="02040503050406030204" pitchFamily="18" charset="0"/>
                          </a:rPr>
                          <m:t>′</m:t>
                        </m:r>
                      </m:sup>
                    </m:sSubSup>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𝑠</m:t>
                        </m:r>
                      </m:e>
                      <m:sub>
                        <m:r>
                          <a:rPr lang="en-US" sz="2800" b="0" i="1" smtClean="0">
                            <a:latin typeface="Cambria Math" panose="02040503050406030204" pitchFamily="18" charset="0"/>
                          </a:rPr>
                          <m:t>𝑤</m:t>
                        </m:r>
                        <m:r>
                          <a:rPr lang="en-US" sz="2800" b="0" i="1" smtClean="0">
                            <a:latin typeface="Cambria Math" panose="02040503050406030204" pitchFamily="18" charset="0"/>
                          </a:rPr>
                          <m:t>+1</m:t>
                        </m:r>
                      </m:sub>
                      <m:sup>
                        <m:r>
                          <a:rPr lang="en-US" sz="2800" b="0" i="1" smtClean="0">
                            <a:latin typeface="Cambria Math" panose="02040503050406030204" pitchFamily="18" charset="0"/>
                          </a:rPr>
                          <m:t>′</m:t>
                        </m:r>
                      </m:sup>
                    </m:sSubSup>
                  </m:oMath>
                </a14:m>
                <a:r>
                  <a:rPr lang="en-US" sz="2800" dirty="0"/>
                  <a:t>.</a:t>
                </a:r>
              </a:p>
            </p:txBody>
          </p:sp>
        </mc:Choice>
        <mc:Fallback xmlns="">
          <p:sp>
            <p:nvSpPr>
              <p:cNvPr id="4" name="TextBox 3">
                <a:extLst>
                  <a:ext uri="{FF2B5EF4-FFF2-40B4-BE49-F238E27FC236}">
                    <a16:creationId xmlns:a16="http://schemas.microsoft.com/office/drawing/2014/main" id="{976A5509-FC0E-2E84-4FB2-E95D9F56B486}"/>
                  </a:ext>
                </a:extLst>
              </p:cNvPr>
              <p:cNvSpPr txBox="1">
                <a:spLocks noRot="1" noChangeAspect="1" noMove="1" noResize="1" noEditPoints="1" noAdjustHandles="1" noChangeArrowheads="1" noChangeShapeType="1" noTextEdit="1"/>
              </p:cNvSpPr>
              <p:nvPr/>
            </p:nvSpPr>
            <p:spPr>
              <a:xfrm>
                <a:off x="544531" y="3666971"/>
                <a:ext cx="10202238" cy="1073114"/>
              </a:xfrm>
              <a:prstGeom prst="rect">
                <a:avLst/>
              </a:prstGeom>
              <a:blipFill>
                <a:blip r:embed="rId3"/>
                <a:stretch>
                  <a:fillRect l="-1242" t="-3488" b="-9302"/>
                </a:stretch>
              </a:blipFill>
            </p:spPr>
            <p:txBody>
              <a:bodyPr/>
              <a:lstStyle/>
              <a:p>
                <a:r>
                  <a:rPr lang="en-US">
                    <a:noFill/>
                  </a:rPr>
                  <a:t> </a:t>
                </a:r>
              </a:p>
            </p:txBody>
          </p:sp>
        </mc:Fallback>
      </mc:AlternateContent>
    </p:spTree>
    <p:extLst>
      <p:ext uri="{BB962C8B-B14F-4D97-AF65-F5344CB8AC3E}">
        <p14:creationId xmlns:p14="http://schemas.microsoft.com/office/powerpoint/2010/main" val="39212542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282F-E0CD-6E79-D137-A69A4C6AC2C1}"/>
              </a:ext>
            </a:extLst>
          </p:cNvPr>
          <p:cNvSpPr>
            <a:spLocks noGrp="1"/>
          </p:cNvSpPr>
          <p:nvPr>
            <p:ph type="title"/>
          </p:nvPr>
        </p:nvSpPr>
        <p:spPr/>
        <p:txBody>
          <a:bodyPr/>
          <a:lstStyle/>
          <a:p>
            <a:r>
              <a:rPr lang="en-US" dirty="0"/>
              <a:t>Add Partition Acceptance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EC724F-9B13-48AE-4568-0CD169B7C4F4}"/>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f>
                                    <m:fPr>
                                      <m:ctrlPr>
                                        <a:rPr lang="en-US" b="0" i="1" smtClean="0">
                                          <a:latin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+1</m:t>
                                          </m:r>
                                        </m:sub>
                                      </m:sSub>
                                    </m:num>
                                    <m:den>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𝑤</m:t>
                                          </m:r>
                                        </m:sub>
                                      </m:sSub>
                                    </m:den>
                                  </m:f>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𝑘</m:t>
                                          </m:r>
                                        </m:sub>
                                        <m:sup/>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0</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up>
                                                      <m:r>
                                                        <a:rPr lang="en-US" i="1">
                                                          <a:latin typeface="Cambria Math" panose="02040503050406030204" pitchFamily="18" charset="0"/>
                                                        </a:rPr>
                                                        <m:t>′</m:t>
                                                      </m:r>
                                                    </m:sup>
                                                  </m:sSubSup>
                                                </m:e>
                                                <m:e>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Sub>
                                                </m:e>
                                              </m:d>
                                            </m:e>
                                          </m:nary>
                                        </m:e>
                                      </m:nary>
                                      <m:r>
                                        <a:rPr lang="en-US" b="0" i="1" smtClean="0">
                                          <a:latin typeface="Cambria Math" panose="02040503050406030204" pitchFamily="18" charset="0"/>
                                        </a:rPr>
                                        <m:t>−[</m:t>
                                      </m:r>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𝒔</m:t>
                                              </m:r>
                                            </m:e>
                                            <m:sub>
                                              <m:r>
                                                <a:rPr lang="en-US" b="0" i="1" smtClean="0">
                                                  <a:latin typeface="Cambria Math" panose="02040503050406030204" pitchFamily="18" charset="0"/>
                                                </a:rPr>
                                                <m:t>𝑤</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up/>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0</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r>
                                                        <a:rPr lang="en-US" i="1">
                                                          <a:latin typeface="Cambria Math" panose="02040503050406030204" pitchFamily="18" charset="0"/>
                                                        </a:rPr>
                                                        <m:t>′</m:t>
                                                      </m:r>
                                                    </m:sup>
                                                  </m:sSubSup>
                                                </m:e>
                                                <m:e>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Sub>
                                                </m:e>
                                              </m:d>
                                            </m:e>
                                          </m:nary>
                                        </m:e>
                                      </m:nary>
                                      <m:r>
                                        <a:rPr lang="en-US" b="0" i="1" smtClean="0">
                                          <a:latin typeface="Cambria Math" panose="02040503050406030204" pitchFamily="18" charset="0"/>
                                        </a:rPr>
                                        <m:t>]</m:t>
                                      </m:r>
                                    </m:e>
                                  </m:d>
                                </m:e>
                              </m:func>
                            </m:e>
                          </m:d>
                        </m:e>
                      </m:func>
                    </m:oMath>
                  </m:oMathPara>
                </a14:m>
                <a:endParaRPr lang="en-US" dirty="0"/>
              </a:p>
            </p:txBody>
          </p:sp>
        </mc:Choice>
        <mc:Fallback xmlns="">
          <p:sp>
            <p:nvSpPr>
              <p:cNvPr id="3" name="Content Placeholder 2">
                <a:extLst>
                  <a:ext uri="{FF2B5EF4-FFF2-40B4-BE49-F238E27FC236}">
                    <a16:creationId xmlns:a16="http://schemas.microsoft.com/office/drawing/2014/main" id="{A9EC724F-9B13-48AE-4568-0CD169B7C4F4}"/>
                  </a:ext>
                </a:extLst>
              </p:cNvPr>
              <p:cNvSpPr>
                <a:spLocks noGrp="1" noRot="1" noChangeAspect="1" noMove="1" noResize="1" noEditPoints="1" noAdjustHandles="1" noChangeArrowheads="1" noChangeShapeType="1" noTextEdit="1"/>
              </p:cNvSpPr>
              <p:nvPr>
                <p:ph idx="1"/>
              </p:nvPr>
            </p:nvSpPr>
            <p:spPr>
              <a:blipFill>
                <a:blip r:embed="rId2"/>
                <a:stretch>
                  <a:fillRect l="-3016" t="-59593" b="-3284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5D46F11-0B1D-67F1-2109-4DC3F7069371}"/>
              </a:ext>
            </a:extLst>
          </p:cNvPr>
          <p:cNvSpPr txBox="1"/>
          <p:nvPr/>
        </p:nvSpPr>
        <p:spPr>
          <a:xfrm>
            <a:off x="513708" y="4077937"/>
            <a:ext cx="10202238" cy="1815882"/>
          </a:xfrm>
          <a:prstGeom prst="rect">
            <a:avLst/>
          </a:prstGeom>
          <a:noFill/>
        </p:spPr>
        <p:txBody>
          <a:bodyPr wrap="square" rtlCol="0">
            <a:spAutoFit/>
          </a:bodyPr>
          <a:lstStyle/>
          <a:p>
            <a:r>
              <a:rPr lang="en-US" sz="2800" dirty="0"/>
              <a:t>Since no new parameters are generated by an indirect consequence of increasing the dimension of the parameter space (i.e., all new parameters are sampled directly from the proposal distribution), then no Jacobian ratio is needed.  </a:t>
            </a:r>
          </a:p>
        </p:txBody>
      </p:sp>
    </p:spTree>
    <p:extLst>
      <p:ext uri="{BB962C8B-B14F-4D97-AF65-F5344CB8AC3E}">
        <p14:creationId xmlns:p14="http://schemas.microsoft.com/office/powerpoint/2010/main" val="2207525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FE83-B254-EF7C-1DA2-FEF20B824E2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CECBF05-3A9A-EDD9-DA44-5E57B359F6C7}"/>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96BFC20D-6B05-DA4E-D2CA-8485C3FA3C9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96CFDC53-42F7-2441-420B-B2DA4E9F99C7}"/>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7389EEB-97F0-2D55-FEA2-34692318479B}"/>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974AEB6-8C75-628D-8D6A-0EFF47930F1C}"/>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F6203543-D7CE-714B-960F-132F13BCBF5F}"/>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1326B9E3-B61A-ED07-BEED-AC5713E3F7EC}"/>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E909E875-856A-B477-82F4-7C973720E1BC}"/>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180C68D8-8B67-3AED-4ED7-5EEA82A5E898}"/>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E9D23050-4515-BD7B-1A49-7603698AF9D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42B8B8EC-6ADF-C58A-D6F3-D8802D6BABB9}"/>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EBD85B02-E7E2-7E64-F284-7E01A354924B}"/>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A7ED00F-7A41-230D-0C3C-9EAF7B8A3127}"/>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3B944F81-89B4-90C8-91AC-6FB5AF6F4F9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59630FAE-D979-6548-D285-0D88B6B86AFF}"/>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DC18C002-0AD6-2BDD-5C19-415B0092E704}"/>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0B848805-A6B1-3425-1B0C-230F14E31A12}"/>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B35E5D4-F581-5C95-C200-74CDEFB44D32}"/>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DEA99DE4-A987-3FEA-E10F-47C07D5E91FF}"/>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AF15C6BD-33C1-3A1D-D3DD-7DFA32D37FFE}"/>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099C4B8-E8FD-1F89-5BC3-60F5A6840941}"/>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8438D64-6F04-E37C-8A7C-8237FC603302}"/>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F500B3A-9C50-1977-5798-97623A476D47}"/>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4B8200A-87BE-9083-4F55-758CD5C34ADC}"/>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E695E2D9-4070-4A0A-7CD4-DD57FE797FF4}"/>
                  </a:ext>
                </a:extLst>
              </p:cNvPr>
              <p:cNvSpPr txBox="1"/>
              <p:nvPr/>
            </p:nvSpPr>
            <p:spPr>
              <a:xfrm>
                <a:off x="8891829" y="1117099"/>
                <a:ext cx="2403231" cy="4289636"/>
              </a:xfrm>
              <a:prstGeom prst="rect">
                <a:avLst/>
              </a:prstGeom>
              <a:noFill/>
            </p:spPr>
            <p:txBody>
              <a:bodyPr wrap="square" rtlCol="0">
                <a:spAutoFit/>
              </a:bodyPr>
              <a:lstStyle/>
              <a:p>
                <a:r>
                  <a:rPr lang="en-US" dirty="0"/>
                  <a:t>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used to shift the transition probabilities of the default policy such that states more desirable to the controller are now more likely. </a:t>
                </a:r>
              </a:p>
              <a:p>
                <a:endParaRPr lang="en-US" dirty="0"/>
              </a:p>
              <a:p>
                <a:r>
                  <a:rPr lang="en-US" dirty="0"/>
                  <a:t>This constructs a new policy known as the optimal control law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m:t>
                        </m:r>
                      </m:sup>
                    </m:sSup>
                  </m:oMath>
                </a14:m>
                <a:r>
                  <a:rPr lang="en-US" dirty="0"/>
                  <a:t>.</a:t>
                </a:r>
              </a:p>
              <a:p>
                <a:endParaRPr lang="en-US" dirty="0"/>
              </a:p>
              <a:p>
                <a:r>
                  <a:rPr lang="en-US" dirty="0"/>
                  <a:t>Note: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e>
                    </m:d>
                    <m:r>
                      <a:rPr lang="en-US" b="0" i="1" smtClean="0">
                        <a:latin typeface="Cambria Math" panose="02040503050406030204" pitchFamily="18" charset="0"/>
                      </a:rPr>
                      <m:t>=0</m:t>
                    </m:r>
                  </m:oMath>
                </a14:m>
                <a:r>
                  <a:rPr lang="en-US" dirty="0"/>
                  <a:t> whenever </a:t>
                </a:r>
                <a14:m>
                  <m:oMath xmlns:m="http://schemas.openxmlformats.org/officeDocument/2006/math">
                    <m:sSup>
                      <m:sSupPr>
                        <m:ctrlPr>
                          <a:rPr lang="en-US" i="1">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ea typeface="Cambria Math" panose="02040503050406030204" pitchFamily="18" charset="0"/>
                          </a:rPr>
                          <m:t>0</m:t>
                        </m:r>
                      </m:sup>
                    </m:sSup>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i="1" smtClean="0">
                            <a:latin typeface="Cambria Math" panose="02040503050406030204" pitchFamily="18" charset="0"/>
                          </a:rPr>
                          <m:t> </m:t>
                        </m:r>
                      </m:e>
                    </m:d>
                    <m:r>
                      <a:rPr lang="en-US" i="1">
                        <a:latin typeface="Cambria Math" panose="02040503050406030204" pitchFamily="18" charset="0"/>
                      </a:rPr>
                      <m:t>=0</m:t>
                    </m:r>
                  </m:oMath>
                </a14:m>
                <a:r>
                  <a:rPr lang="en-US" dirty="0"/>
                  <a:t>  </a:t>
                </a:r>
              </a:p>
            </p:txBody>
          </p:sp>
        </mc:Choice>
        <mc:Fallback xmlns="">
          <p:sp>
            <p:nvSpPr>
              <p:cNvPr id="131" name="TextBox 130">
                <a:extLst>
                  <a:ext uri="{FF2B5EF4-FFF2-40B4-BE49-F238E27FC236}">
                    <a16:creationId xmlns:a16="http://schemas.microsoft.com/office/drawing/2014/main" id="{E695E2D9-4070-4A0A-7CD4-DD57FE797FF4}"/>
                  </a:ext>
                </a:extLst>
              </p:cNvPr>
              <p:cNvSpPr txBox="1">
                <a:spLocks noRot="1" noChangeAspect="1" noMove="1" noResize="1" noEditPoints="1" noAdjustHandles="1" noChangeArrowheads="1" noChangeShapeType="1" noTextEdit="1"/>
              </p:cNvSpPr>
              <p:nvPr/>
            </p:nvSpPr>
            <p:spPr>
              <a:xfrm>
                <a:off x="8891829" y="1117099"/>
                <a:ext cx="2403231" cy="4289636"/>
              </a:xfrm>
              <a:prstGeom prst="rect">
                <a:avLst/>
              </a:prstGeom>
              <a:blipFill>
                <a:blip r:embed="rId3"/>
                <a:stretch>
                  <a:fillRect l="-2105" t="-590" r="-210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1EDCD76-DDEE-91C7-8EC5-9CBCF748FF48}"/>
              </a:ext>
            </a:extLst>
          </p:cNvPr>
          <p:cNvSpPr txBox="1"/>
          <p:nvPr/>
        </p:nvSpPr>
        <p:spPr>
          <a:xfrm>
            <a:off x="5145189" y="3107041"/>
            <a:ext cx="508473" cy="369332"/>
          </a:xfrm>
          <a:prstGeom prst="rect">
            <a:avLst/>
          </a:prstGeom>
          <a:noFill/>
        </p:spPr>
        <p:txBody>
          <a:bodyPr wrap="none" rtlCol="0">
            <a:spAutoFit/>
          </a:bodyPr>
          <a:lstStyle/>
          <a:p>
            <a:r>
              <a:rPr lang="en-US" dirty="0"/>
              <a:t>1/3</a:t>
            </a:r>
          </a:p>
        </p:txBody>
      </p:sp>
      <p:sp>
        <p:nvSpPr>
          <p:cNvPr id="9" name="TextBox 8">
            <a:extLst>
              <a:ext uri="{FF2B5EF4-FFF2-40B4-BE49-F238E27FC236}">
                <a16:creationId xmlns:a16="http://schemas.microsoft.com/office/drawing/2014/main" id="{C85751EF-3C34-2530-68EE-1671F38C445D}"/>
              </a:ext>
            </a:extLst>
          </p:cNvPr>
          <p:cNvSpPr txBox="1"/>
          <p:nvPr/>
        </p:nvSpPr>
        <p:spPr>
          <a:xfrm>
            <a:off x="5661993" y="2673073"/>
            <a:ext cx="508473" cy="369332"/>
          </a:xfrm>
          <a:prstGeom prst="rect">
            <a:avLst/>
          </a:prstGeom>
          <a:noFill/>
        </p:spPr>
        <p:txBody>
          <a:bodyPr wrap="none" rtlCol="0">
            <a:spAutoFit/>
          </a:bodyPr>
          <a:lstStyle/>
          <a:p>
            <a:r>
              <a:rPr lang="en-US" dirty="0"/>
              <a:t>1/3</a:t>
            </a:r>
          </a:p>
        </p:txBody>
      </p:sp>
      <p:sp>
        <p:nvSpPr>
          <p:cNvPr id="11" name="TextBox 10">
            <a:extLst>
              <a:ext uri="{FF2B5EF4-FFF2-40B4-BE49-F238E27FC236}">
                <a16:creationId xmlns:a16="http://schemas.microsoft.com/office/drawing/2014/main" id="{9E1347D8-9EBA-22D8-C71C-4922462820EB}"/>
              </a:ext>
            </a:extLst>
          </p:cNvPr>
          <p:cNvSpPr txBox="1"/>
          <p:nvPr/>
        </p:nvSpPr>
        <p:spPr>
          <a:xfrm>
            <a:off x="6194775" y="3113431"/>
            <a:ext cx="508473" cy="369332"/>
          </a:xfrm>
          <a:prstGeom prst="rect">
            <a:avLst/>
          </a:prstGeom>
          <a:noFill/>
        </p:spPr>
        <p:txBody>
          <a:bodyPr wrap="none" rtlCol="0">
            <a:spAutoFit/>
          </a:bodyPr>
          <a:lstStyle/>
          <a:p>
            <a:r>
              <a:rPr lang="en-US" dirty="0"/>
              <a:t>1/4</a:t>
            </a:r>
          </a:p>
        </p:txBody>
      </p:sp>
      <p:sp>
        <p:nvSpPr>
          <p:cNvPr id="12" name="TextBox 11">
            <a:extLst>
              <a:ext uri="{FF2B5EF4-FFF2-40B4-BE49-F238E27FC236}">
                <a16:creationId xmlns:a16="http://schemas.microsoft.com/office/drawing/2014/main" id="{C6828908-DF64-AA57-7BFE-FEC38331F36E}"/>
              </a:ext>
            </a:extLst>
          </p:cNvPr>
          <p:cNvSpPr txBox="1"/>
          <p:nvPr/>
        </p:nvSpPr>
        <p:spPr>
          <a:xfrm>
            <a:off x="5654789" y="3599112"/>
            <a:ext cx="625492" cy="369332"/>
          </a:xfrm>
          <a:prstGeom prst="rect">
            <a:avLst/>
          </a:prstGeom>
          <a:noFill/>
        </p:spPr>
        <p:txBody>
          <a:bodyPr wrap="none" rtlCol="0">
            <a:spAutoFit/>
          </a:bodyPr>
          <a:lstStyle/>
          <a:p>
            <a:r>
              <a:rPr lang="en-US" dirty="0"/>
              <a:t>1/12</a:t>
            </a:r>
          </a:p>
        </p:txBody>
      </p:sp>
      <p:sp>
        <p:nvSpPr>
          <p:cNvPr id="13" name="TextBox 12">
            <a:extLst>
              <a:ext uri="{FF2B5EF4-FFF2-40B4-BE49-F238E27FC236}">
                <a16:creationId xmlns:a16="http://schemas.microsoft.com/office/drawing/2014/main" id="{E064BD9F-4AE6-11A4-9683-D89CDB5A82CC}"/>
              </a:ext>
            </a:extLst>
          </p:cNvPr>
          <p:cNvSpPr txBox="1"/>
          <p:nvPr/>
        </p:nvSpPr>
        <p:spPr>
          <a:xfrm>
            <a:off x="6290951" y="1924733"/>
            <a:ext cx="2098469" cy="1200329"/>
          </a:xfrm>
          <a:prstGeom prst="rect">
            <a:avLst/>
          </a:prstGeom>
          <a:noFill/>
        </p:spPr>
        <p:txBody>
          <a:bodyPr wrap="square" rtlCol="0">
            <a:spAutoFit/>
          </a:bodyPr>
          <a:lstStyle/>
          <a:p>
            <a:r>
              <a:rPr lang="en-US" dirty="0"/>
              <a:t>Transition probabilities under the optimal control law</a:t>
            </a:r>
          </a:p>
        </p:txBody>
      </p:sp>
      <p:sp>
        <p:nvSpPr>
          <p:cNvPr id="14" name="TextBox 13">
            <a:extLst>
              <a:ext uri="{FF2B5EF4-FFF2-40B4-BE49-F238E27FC236}">
                <a16:creationId xmlns:a16="http://schemas.microsoft.com/office/drawing/2014/main" id="{5876AF3F-47AC-DB4A-EE71-E209345F793B}"/>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318039218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282F-E0CD-6E79-D137-A69A4C6AC2C1}"/>
              </a:ext>
            </a:extLst>
          </p:cNvPr>
          <p:cNvSpPr>
            <a:spLocks noGrp="1"/>
          </p:cNvSpPr>
          <p:nvPr>
            <p:ph type="title"/>
          </p:nvPr>
        </p:nvSpPr>
        <p:spPr/>
        <p:txBody>
          <a:bodyPr/>
          <a:lstStyle/>
          <a:p>
            <a:r>
              <a:rPr lang="en-US" dirty="0"/>
              <a:t>Add Partition Acceptance Probability (log)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EC724F-9B13-48AE-4568-0CD169B7C4F4}"/>
                  </a:ext>
                </a:extLst>
              </p:cNvPr>
              <p:cNvSpPr>
                <a:spLocks noGrp="1"/>
              </p:cNvSpPr>
              <p:nvPr>
                <p:ph idx="1"/>
              </p:nvPr>
            </p:nvSpPr>
            <p:spPr/>
            <p:txBody>
              <a:bodyPr/>
              <a:lstStyle/>
              <a:p>
                <a:pPr marL="0" indent="0">
                  <a:lnSpc>
                    <a:spcPct val="100000"/>
                  </a:lnSpc>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𝜆</m:t>
                                      </m:r>
                                    </m:e>
                                  </m:d>
                                </m:e>
                              </m:func>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+1</m:t>
                                          </m:r>
                                        </m:sub>
                                      </m:sSub>
                                    </m:e>
                                  </m:d>
                                </m:e>
                              </m:func>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+1</m:t>
                                      </m:r>
                                    </m:e>
                                  </m:d>
                                </m:e>
                              </m:func>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𝑤</m:t>
                                          </m:r>
                                        </m:sub>
                                      </m:sSub>
                                    </m:e>
                                  </m:d>
                                </m:e>
                              </m:func>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𝐿</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𝑘</m:t>
                                  </m:r>
                                </m:sub>
                                <m:sup/>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0</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up>
                                              <m:r>
                                                <a:rPr lang="en-US" i="1">
                                                  <a:latin typeface="Cambria Math" panose="02040503050406030204" pitchFamily="18" charset="0"/>
                                                </a:rPr>
                                                <m:t>′</m:t>
                                              </m:r>
                                            </m:sup>
                                          </m:sSubSup>
                                        </m:e>
                                        <m:e>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Sub>
                                        </m:e>
                                      </m:d>
                                    </m:e>
                                  </m:nary>
                                </m:e>
                              </m:nary>
                              <m:r>
                                <a:rPr lang="en-US" i="1">
                                  <a:latin typeface="Cambria Math" panose="02040503050406030204" pitchFamily="18" charset="0"/>
                                </a:rPr>
                                <m:t>−[</m:t>
                              </m:r>
                              <m:r>
                                <a:rPr lang="en-US" i="1">
                                  <a:latin typeface="Cambria Math" panose="02040503050406030204" pitchFamily="18" charset="0"/>
                                </a:rPr>
                                <m:t>𝐿</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rPr>
                                        <m:t>𝒔</m:t>
                                      </m:r>
                                    </m:e>
                                    <m:sub>
                                      <m:r>
                                        <a:rPr lang="en-US" i="1">
                                          <a:latin typeface="Cambria Math" panose="02040503050406030204" pitchFamily="18" charset="0"/>
                                        </a:rPr>
                                        <m:t>𝑤</m:t>
                                      </m:r>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+1</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up/>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0</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r>
                                                <a:rPr lang="en-US" i="1">
                                                  <a:latin typeface="Cambria Math" panose="02040503050406030204" pitchFamily="18" charset="0"/>
                                                </a:rPr>
                                                <m:t>′</m:t>
                                              </m:r>
                                            </m:sup>
                                          </m:sSubSup>
                                        </m:e>
                                        <m:e>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Sub>
                                        </m:e>
                                      </m:d>
                                    </m:e>
                                  </m:nary>
                                </m:e>
                              </m:nary>
                              <m:r>
                                <a:rPr lang="en-US" i="1">
                                  <a:latin typeface="Cambria Math" panose="02040503050406030204" pitchFamily="18" charset="0"/>
                                </a:rPr>
                                <m:t>]</m:t>
                              </m:r>
                            </m:e>
                          </m:d>
                        </m:e>
                      </m:func>
                    </m:oMath>
                  </m:oMathPara>
                </a14:m>
                <a:endParaRPr lang="en-US" dirty="0"/>
              </a:p>
            </p:txBody>
          </p:sp>
        </mc:Choice>
        <mc:Fallback xmlns="">
          <p:sp>
            <p:nvSpPr>
              <p:cNvPr id="3" name="Content Placeholder 2">
                <a:extLst>
                  <a:ext uri="{FF2B5EF4-FFF2-40B4-BE49-F238E27FC236}">
                    <a16:creationId xmlns:a16="http://schemas.microsoft.com/office/drawing/2014/main" id="{A9EC724F-9B13-48AE-4568-0CD169B7C4F4}"/>
                  </a:ext>
                </a:extLst>
              </p:cNvPr>
              <p:cNvSpPr>
                <a:spLocks noGrp="1" noRot="1" noChangeAspect="1" noMove="1" noResize="1" noEditPoints="1" noAdjustHandles="1" noChangeArrowheads="1" noChangeShapeType="1" noTextEdit="1"/>
              </p:cNvSpPr>
              <p:nvPr>
                <p:ph idx="1"/>
              </p:nvPr>
            </p:nvSpPr>
            <p:spPr>
              <a:blipFill>
                <a:blip r:embed="rId2"/>
                <a:stretch>
                  <a:fillRect l="-11098" t="-58140" r="-15923" b="-36919"/>
                </a:stretch>
              </a:blipFill>
            </p:spPr>
            <p:txBody>
              <a:bodyPr/>
              <a:lstStyle/>
              <a:p>
                <a:r>
                  <a:rPr lang="en-US">
                    <a:noFill/>
                  </a:rPr>
                  <a:t> </a:t>
                </a:r>
              </a:p>
            </p:txBody>
          </p:sp>
        </mc:Fallback>
      </mc:AlternateContent>
    </p:spTree>
    <p:extLst>
      <p:ext uri="{BB962C8B-B14F-4D97-AF65-F5344CB8AC3E}">
        <p14:creationId xmlns:p14="http://schemas.microsoft.com/office/powerpoint/2010/main" val="19639665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8713E-2350-70D0-E6BF-F5386A629E4F}"/>
              </a:ext>
            </a:extLst>
          </p:cNvPr>
          <p:cNvSpPr>
            <a:spLocks noGrp="1"/>
          </p:cNvSpPr>
          <p:nvPr>
            <p:ph type="title"/>
          </p:nvPr>
        </p:nvSpPr>
        <p:spPr/>
        <p:txBody>
          <a:bodyPr/>
          <a:lstStyle/>
          <a:p>
            <a:r>
              <a:rPr lang="en-US" dirty="0"/>
              <a:t>RJMCMC Delete Partition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84CF775-BE5D-B1F6-1A4E-34825A4517D4}"/>
                  </a:ext>
                </a:extLst>
              </p:cNvPr>
              <p:cNvSpPr>
                <a:spLocks noGrp="1"/>
              </p:cNvSpPr>
              <p:nvPr>
                <p:ph idx="1"/>
              </p:nvPr>
            </p:nvSpPr>
            <p:spPr/>
            <p:txBody>
              <a:bodyPr/>
              <a:lstStyle/>
              <a:p>
                <a:pPr marL="514350" indent="-514350">
                  <a:buFont typeface="+mj-lt"/>
                  <a:buAutoNum type="arabicPeriod"/>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𝑗</m:t>
                        </m:r>
                      </m:sub>
                    </m:sSub>
                    <m:r>
                      <a:rPr lang="en-US" i="1">
                        <a:latin typeface="Cambria Math" panose="02040503050406030204" pitchFamily="18" charset="0"/>
                      </a:rPr>
                      <m:t>~</m:t>
                    </m:r>
                    <m:r>
                      <a:rPr lang="en-US" i="1">
                        <a:latin typeface="Cambria Math" panose="02040503050406030204" pitchFamily="18" charset="0"/>
                      </a:rPr>
                      <m:t>𝑑𝑢𝑛𝑖𝑓</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𝑤</m:t>
                        </m:r>
                      </m:sub>
                    </m:sSub>
                    <m:r>
                      <a:rPr lang="en-US" i="1">
                        <a:latin typeface="Cambria Math" panose="02040503050406030204" pitchFamily="18" charset="0"/>
                      </a:rPr>
                      <m:t>]</m:t>
                    </m:r>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484CF775-BE5D-B1F6-1A4E-34825A4517D4}"/>
                  </a:ext>
                </a:extLst>
              </p:cNvPr>
              <p:cNvSpPr>
                <a:spLocks noGrp="1" noRot="1" noChangeAspect="1" noMove="1" noResize="1" noEditPoints="1" noAdjustHandles="1" noChangeArrowheads="1" noChangeShapeType="1" noTextEdit="1"/>
              </p:cNvSpPr>
              <p:nvPr>
                <p:ph idx="1"/>
              </p:nvPr>
            </p:nvSpPr>
            <p:spPr>
              <a:blipFill>
                <a:blip r:embed="rId2"/>
                <a:stretch>
                  <a:fillRect l="-844" t="-2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76A5509-FC0E-2E84-4FB2-E95D9F56B486}"/>
                  </a:ext>
                </a:extLst>
              </p:cNvPr>
              <p:cNvSpPr txBox="1"/>
              <p:nvPr/>
            </p:nvSpPr>
            <p:spPr>
              <a:xfrm>
                <a:off x="544531" y="3666971"/>
                <a:ext cx="10202238" cy="572273"/>
              </a:xfrm>
              <a:prstGeom prst="rect">
                <a:avLst/>
              </a:prstGeom>
              <a:noFill/>
            </p:spPr>
            <p:txBody>
              <a:bodyPr wrap="square" rtlCol="0">
                <a:spAutoFit/>
              </a:bodyPr>
              <a:lstStyle/>
              <a:p>
                <a:r>
                  <a:rPr lang="en-US" sz="2800" dirty="0"/>
                  <a:t>If accepted,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𝑠</m:t>
                        </m:r>
                      </m:e>
                      <m:sub>
                        <m:r>
                          <a:rPr lang="en-US" sz="2800" b="0" i="1" smtClean="0">
                            <a:latin typeface="Cambria Math" panose="02040503050406030204" pitchFamily="18" charset="0"/>
                          </a:rPr>
                          <m:t>𝑤</m:t>
                        </m:r>
                      </m:sub>
                    </m:sSub>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𝑠</m:t>
                        </m:r>
                      </m:e>
                      <m:sub>
                        <m:r>
                          <a:rPr lang="en-US" sz="2800" b="0" i="1" smtClean="0">
                            <a:latin typeface="Cambria Math" panose="02040503050406030204" pitchFamily="18" charset="0"/>
                          </a:rPr>
                          <m:t>𝑗</m:t>
                        </m:r>
                      </m:sub>
                      <m:sup>
                        <m:r>
                          <a:rPr lang="en-US" sz="2800" b="0" i="1" smtClean="0">
                            <a:latin typeface="Cambria Math" panose="02040503050406030204" pitchFamily="18" charset="0"/>
                          </a:rPr>
                          <m:t>′</m:t>
                        </m:r>
                      </m:sup>
                    </m:sSubSup>
                    <m:r>
                      <a:rPr lang="en-US" sz="2800" b="0" i="1" smtClean="0">
                        <a:latin typeface="Cambria Math" panose="02040503050406030204" pitchFamily="18" charset="0"/>
                      </a:rPr>
                      <m:t>,…,</m:t>
                    </m:r>
                    <m:sSubSup>
                      <m:sSubSupPr>
                        <m:ctrlPr>
                          <a:rPr lang="en-US" sz="2800" b="0" i="1" smtClean="0">
                            <a:latin typeface="Cambria Math" panose="02040503050406030204" pitchFamily="18" charset="0"/>
                          </a:rPr>
                        </m:ctrlPr>
                      </m:sSubSupPr>
                      <m:e>
                        <m:r>
                          <a:rPr lang="en-US" sz="2800" b="0" i="1" smtClean="0">
                            <a:latin typeface="Cambria Math" panose="02040503050406030204" pitchFamily="18" charset="0"/>
                          </a:rPr>
                          <m:t>𝑠</m:t>
                        </m:r>
                      </m:e>
                      <m:sub>
                        <m:r>
                          <a:rPr lang="en-US" sz="2800" b="0" i="1" smtClean="0">
                            <a:latin typeface="Cambria Math" panose="02040503050406030204" pitchFamily="18" charset="0"/>
                          </a:rPr>
                          <m:t>𝑤</m:t>
                        </m:r>
                        <m:r>
                          <a:rPr lang="en-US" sz="2800" b="0" i="1" smtClean="0">
                            <a:latin typeface="Cambria Math" panose="02040503050406030204" pitchFamily="18" charset="0"/>
                          </a:rPr>
                          <m:t>−1</m:t>
                        </m:r>
                      </m:sub>
                      <m:sup>
                        <m:r>
                          <a:rPr lang="en-US" sz="2800" b="0" i="1" smtClean="0">
                            <a:latin typeface="Cambria Math" panose="02040503050406030204" pitchFamily="18" charset="0"/>
                          </a:rPr>
                          <m:t>′</m:t>
                        </m:r>
                      </m:sup>
                    </m:sSubSup>
                  </m:oMath>
                </a14:m>
                <a:r>
                  <a:rPr lang="en-US" sz="2800" dirty="0"/>
                  <a:t>.</a:t>
                </a:r>
              </a:p>
            </p:txBody>
          </p:sp>
        </mc:Choice>
        <mc:Fallback xmlns="">
          <p:sp>
            <p:nvSpPr>
              <p:cNvPr id="4" name="TextBox 3">
                <a:extLst>
                  <a:ext uri="{FF2B5EF4-FFF2-40B4-BE49-F238E27FC236}">
                    <a16:creationId xmlns:a16="http://schemas.microsoft.com/office/drawing/2014/main" id="{976A5509-FC0E-2E84-4FB2-E95D9F56B486}"/>
                  </a:ext>
                </a:extLst>
              </p:cNvPr>
              <p:cNvSpPr txBox="1">
                <a:spLocks noRot="1" noChangeAspect="1" noMove="1" noResize="1" noEditPoints="1" noAdjustHandles="1" noChangeArrowheads="1" noChangeShapeType="1" noTextEdit="1"/>
              </p:cNvSpPr>
              <p:nvPr/>
            </p:nvSpPr>
            <p:spPr>
              <a:xfrm>
                <a:off x="544531" y="3666971"/>
                <a:ext cx="10202238" cy="572273"/>
              </a:xfrm>
              <a:prstGeom prst="rect">
                <a:avLst/>
              </a:prstGeom>
              <a:blipFill>
                <a:blip r:embed="rId3"/>
                <a:stretch>
                  <a:fillRect l="-1242" t="-8696" b="-21739"/>
                </a:stretch>
              </a:blipFill>
            </p:spPr>
            <p:txBody>
              <a:bodyPr/>
              <a:lstStyle/>
              <a:p>
                <a:r>
                  <a:rPr lang="en-US">
                    <a:noFill/>
                  </a:rPr>
                  <a:t> </a:t>
                </a:r>
              </a:p>
            </p:txBody>
          </p:sp>
        </mc:Fallback>
      </mc:AlternateContent>
    </p:spTree>
    <p:extLst>
      <p:ext uri="{BB962C8B-B14F-4D97-AF65-F5344CB8AC3E}">
        <p14:creationId xmlns:p14="http://schemas.microsoft.com/office/powerpoint/2010/main" val="418622971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282F-E0CD-6E79-D137-A69A4C6AC2C1}"/>
              </a:ext>
            </a:extLst>
          </p:cNvPr>
          <p:cNvSpPr>
            <a:spLocks noGrp="1"/>
          </p:cNvSpPr>
          <p:nvPr>
            <p:ph type="title"/>
          </p:nvPr>
        </p:nvSpPr>
        <p:spPr/>
        <p:txBody>
          <a:bodyPr/>
          <a:lstStyle/>
          <a:p>
            <a:r>
              <a:rPr lang="en-US" dirty="0"/>
              <a:t>Delete Partition Acceptance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EC724F-9B13-48AE-4568-0CD169B7C4F4}"/>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func>
                                <m:funcPr>
                                  <m:ctrlPr>
                                    <a:rPr lang="en-US" b="0" i="1" smtClean="0">
                                      <a:latin typeface="Cambria Math" panose="02040503050406030204" pitchFamily="18" charset="0"/>
                                    </a:rPr>
                                  </m:ctrlPr>
                                </m:funcPr>
                                <m:fName>
                                  <m:f>
                                    <m:fPr>
                                      <m:ctrlPr>
                                        <a:rPr lang="en-US" b="0" i="1" smtClean="0">
                                          <a:latin typeface="Cambria Math" panose="02040503050406030204" pitchFamily="18" charset="0"/>
                                        </a:rPr>
                                      </m:ctrlPr>
                                    </m:fPr>
                                    <m:num>
                                      <m:r>
                                        <a:rPr lang="en-US" b="0" i="1" smtClean="0">
                                          <a:latin typeface="Cambria Math" panose="02040503050406030204" pitchFamily="18" charset="0"/>
                                        </a:rPr>
                                        <m:t>𝑤</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𝑤</m:t>
                                          </m:r>
                                          <m:r>
                                            <a:rPr lang="en-US" b="0" i="1" smtClean="0">
                                              <a:latin typeface="Cambria Math" panose="02040503050406030204" pitchFamily="18" charset="0"/>
                                            </a:rPr>
                                            <m:t>−1</m:t>
                                          </m:r>
                                        </m:sub>
                                      </m:sSub>
                                    </m:num>
                                    <m:den>
                                      <m:r>
                                        <a:rPr lang="en-US" b="0" i="1" smtClean="0">
                                          <a:latin typeface="Cambria Math" panose="02040503050406030204" pitchFamily="18" charset="0"/>
                                          <a:ea typeface="Cambria Math" panose="02040503050406030204" pitchFamily="18" charset="0"/>
                                        </a:rPr>
                                        <m:t>𝜆</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𝑤</m:t>
                                          </m:r>
                                        </m:sub>
                                      </m:sSub>
                                    </m:den>
                                  </m:f>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𝑘</m:t>
                                          </m:r>
                                        </m:sub>
                                        <m:sup/>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0</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up>
                                                      <m:r>
                                                        <a:rPr lang="en-US" i="1">
                                                          <a:latin typeface="Cambria Math" panose="02040503050406030204" pitchFamily="18" charset="0"/>
                                                        </a:rPr>
                                                        <m:t>′</m:t>
                                                      </m:r>
                                                    </m:sup>
                                                  </m:sSubSup>
                                                </m:e>
                                                <m:e>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Sub>
                                                </m:e>
                                              </m:d>
                                            </m:e>
                                          </m:nary>
                                        </m:e>
                                      </m:nary>
                                      <m:r>
                                        <a:rPr lang="en-US" b="0" i="1" smtClean="0">
                                          <a:latin typeface="Cambria Math" panose="02040503050406030204" pitchFamily="18" charset="0"/>
                                        </a:rPr>
                                        <m:t>−[</m:t>
                                      </m:r>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𝒔</m:t>
                                              </m:r>
                                            </m:e>
                                            <m:sub>
                                              <m:r>
                                                <a:rPr lang="en-US" b="0" i="1" smtClean="0">
                                                  <a:latin typeface="Cambria Math" panose="02040503050406030204" pitchFamily="18" charset="0"/>
                                                </a:rPr>
                                                <m:t>𝑤</m:t>
                                              </m:r>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up/>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0</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r>
                                                        <a:rPr lang="en-US" i="1">
                                                          <a:latin typeface="Cambria Math" panose="02040503050406030204" pitchFamily="18" charset="0"/>
                                                        </a:rPr>
                                                        <m:t>′</m:t>
                                                      </m:r>
                                                    </m:sup>
                                                  </m:sSubSup>
                                                </m:e>
                                                <m:e>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Sub>
                                                </m:e>
                                              </m:d>
                                            </m:e>
                                          </m:nary>
                                        </m:e>
                                      </m:nary>
                                      <m:r>
                                        <a:rPr lang="en-US" b="0" i="1" smtClean="0">
                                          <a:latin typeface="Cambria Math" panose="02040503050406030204" pitchFamily="18" charset="0"/>
                                        </a:rPr>
                                        <m:t>]</m:t>
                                      </m:r>
                                    </m:e>
                                  </m:d>
                                </m:e>
                              </m:func>
                            </m:e>
                          </m:d>
                        </m:e>
                      </m:func>
                    </m:oMath>
                  </m:oMathPara>
                </a14:m>
                <a:endParaRPr lang="en-US" dirty="0"/>
              </a:p>
            </p:txBody>
          </p:sp>
        </mc:Choice>
        <mc:Fallback xmlns="">
          <p:sp>
            <p:nvSpPr>
              <p:cNvPr id="3" name="Content Placeholder 2">
                <a:extLst>
                  <a:ext uri="{FF2B5EF4-FFF2-40B4-BE49-F238E27FC236}">
                    <a16:creationId xmlns:a16="http://schemas.microsoft.com/office/drawing/2014/main" id="{A9EC724F-9B13-48AE-4568-0CD169B7C4F4}"/>
                  </a:ext>
                </a:extLst>
              </p:cNvPr>
              <p:cNvSpPr>
                <a:spLocks noGrp="1" noRot="1" noChangeAspect="1" noMove="1" noResize="1" noEditPoints="1" noAdjustHandles="1" noChangeArrowheads="1" noChangeShapeType="1" noTextEdit="1"/>
              </p:cNvSpPr>
              <p:nvPr>
                <p:ph idx="1"/>
              </p:nvPr>
            </p:nvSpPr>
            <p:spPr>
              <a:blipFill>
                <a:blip r:embed="rId2"/>
                <a:stretch>
                  <a:fillRect l="-241" t="-59593" b="-32849"/>
                </a:stretch>
              </a:blipFill>
            </p:spPr>
            <p:txBody>
              <a:bodyPr/>
              <a:lstStyle/>
              <a:p>
                <a:r>
                  <a:rPr lang="en-US">
                    <a:noFill/>
                  </a:rPr>
                  <a:t> </a:t>
                </a:r>
              </a:p>
            </p:txBody>
          </p:sp>
        </mc:Fallback>
      </mc:AlternateContent>
    </p:spTree>
    <p:extLst>
      <p:ext uri="{BB962C8B-B14F-4D97-AF65-F5344CB8AC3E}">
        <p14:creationId xmlns:p14="http://schemas.microsoft.com/office/powerpoint/2010/main" val="11297777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C282F-E0CD-6E79-D137-A69A4C6AC2C1}"/>
              </a:ext>
            </a:extLst>
          </p:cNvPr>
          <p:cNvSpPr>
            <a:spLocks noGrp="1"/>
          </p:cNvSpPr>
          <p:nvPr>
            <p:ph type="title"/>
          </p:nvPr>
        </p:nvSpPr>
        <p:spPr/>
        <p:txBody>
          <a:bodyPr/>
          <a:lstStyle/>
          <a:p>
            <a:r>
              <a:rPr lang="en-US" dirty="0"/>
              <a:t>Delete Partition Acceptance Probability (log)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EC724F-9B13-48AE-4568-0CD169B7C4F4}"/>
                  </a:ext>
                </a:extLst>
              </p:cNvPr>
              <p:cNvSpPr>
                <a:spLocks noGrp="1"/>
              </p:cNvSpPr>
              <p:nvPr>
                <p:ph idx="1"/>
              </p:nvPr>
            </p:nvSpPr>
            <p:spPr/>
            <p:txBody>
              <a:bodyPr/>
              <a:lstStyle/>
              <a:p>
                <a:pPr marL="0" indent="0">
                  <a:lnSpc>
                    <a:spcPct val="100000"/>
                  </a:lnSpc>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𝑤</m:t>
                                      </m:r>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𝑤</m:t>
                                          </m:r>
                                          <m:r>
                                            <a:rPr lang="en-US" b="0" i="1" smtClean="0">
                                              <a:latin typeface="Cambria Math" panose="02040503050406030204" pitchFamily="18" charset="0"/>
                                            </a:rPr>
                                            <m:t>−1</m:t>
                                          </m:r>
                                        </m:sub>
                                      </m:sSub>
                                    </m:e>
                                  </m:d>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𝜆</m:t>
                                      </m:r>
                                    </m:e>
                                  </m:d>
                                </m:e>
                              </m:func>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𝑤</m:t>
                                          </m:r>
                                        </m:sub>
                                      </m:sSub>
                                    </m:e>
                                  </m:d>
                                </m:e>
                              </m:func>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𝐿</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𝑘</m:t>
                                  </m:r>
                                </m:sub>
                                <m:sup/>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0</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up>
                                              <m:r>
                                                <a:rPr lang="en-US" i="1">
                                                  <a:latin typeface="Cambria Math" panose="02040503050406030204" pitchFamily="18" charset="0"/>
                                                </a:rPr>
                                                <m:t>′</m:t>
                                              </m:r>
                                            </m:sup>
                                          </m:sSubSup>
                                        </m:e>
                                        <m:e>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sub>
                                          </m:sSub>
                                        </m:e>
                                      </m:d>
                                    </m:e>
                                  </m:nary>
                                </m:e>
                              </m:nary>
                              <m:r>
                                <a:rPr lang="en-US" i="1">
                                  <a:latin typeface="Cambria Math" panose="02040503050406030204" pitchFamily="18" charset="0"/>
                                </a:rPr>
                                <m:t>−[</m:t>
                              </m:r>
                              <m:r>
                                <a:rPr lang="en-US" i="1">
                                  <a:latin typeface="Cambria Math" panose="02040503050406030204" pitchFamily="18" charset="0"/>
                                </a:rPr>
                                <m:t>𝐿</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b="1" i="1">
                                          <a:latin typeface="Cambria Math" panose="02040503050406030204" pitchFamily="18" charset="0"/>
                                        </a:rPr>
                                        <m:t>𝒔</m:t>
                                      </m:r>
                                    </m:e>
                                    <m:sub>
                                      <m:r>
                                        <a:rPr lang="en-US" i="1">
                                          <a:latin typeface="Cambria Math" panose="02040503050406030204" pitchFamily="18" charset="0"/>
                                        </a:rPr>
                                        <m:t>𝑤</m:t>
                                      </m:r>
                                      <m:r>
                                        <a:rPr lang="en-US" i="1">
                                          <a:latin typeface="Cambria Math" panose="02040503050406030204" pitchFamily="18" charset="0"/>
                                        </a:rPr>
                                        <m:t>−1</m:t>
                                      </m:r>
                                    </m:sub>
                                    <m:sup>
                                      <m:r>
                                        <a:rPr lang="en-US" i="1">
                                          <a:latin typeface="Cambria Math" panose="02040503050406030204" pitchFamily="18" charset="0"/>
                                        </a:rPr>
                                        <m:t>′</m:t>
                                      </m:r>
                                    </m:sup>
                                  </m:sSubSup>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−1</m:t>
                                  </m:r>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up/>
                                <m:e>
                                  <m:nary>
                                    <m:naryPr>
                                      <m:chr m:val="∑"/>
                                      <m:supHide m:val="on"/>
                                      <m:ctrlPr>
                                        <a:rPr lang="en-US" i="1">
                                          <a:latin typeface="Cambria Math" panose="02040503050406030204" pitchFamily="18" charset="0"/>
                                        </a:rPr>
                                      </m:ctrlPr>
                                    </m:naryPr>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e>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𝜋</m:t>
                                          </m:r>
                                        </m:e>
                                        <m:sup>
                                          <m:r>
                                            <a:rPr lang="en-US" i="1">
                                              <a:latin typeface="Cambria Math" panose="02040503050406030204" pitchFamily="18" charset="0"/>
                                            </a:rPr>
                                            <m:t>0</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up>
                                              <m:r>
                                                <a:rPr lang="en-US" i="1">
                                                  <a:latin typeface="Cambria Math" panose="02040503050406030204" pitchFamily="18" charset="0"/>
                                                </a:rPr>
                                                <m:t>′</m:t>
                                              </m:r>
                                            </m:sup>
                                          </m:sSubSup>
                                        </m:e>
                                        <m:e>
                                          <m:sSub>
                                            <m:sSubPr>
                                              <m:ctrlPr>
                                                <a:rPr lang="en-US" i="1">
                                                  <a:latin typeface="Cambria Math" panose="02040503050406030204" pitchFamily="18" charset="0"/>
                                                </a:rPr>
                                              </m:ctrlPr>
                                            </m:sSubPr>
                                            <m:e>
                                              <m:r>
                                                <a:rPr lang="en-US" i="1">
                                                  <a:latin typeface="Cambria Math" panose="02040503050406030204" pitchFamily="18" charset="0"/>
                                                </a:rPr>
                                                <m:t>𝑥</m:t>
                                              </m:r>
                                            </m:e>
                                            <m:sub>
                                              <m:sSub>
                                                <m:sSubPr>
                                                  <m:ctrlPr>
                                                    <a:rPr lang="en-US" i="1">
                                                      <a:latin typeface="Cambria Math" panose="02040503050406030204" pitchFamily="18" charset="0"/>
                                                    </a:rPr>
                                                  </m:ctrlPr>
                                                </m:sSubPr>
                                                <m:e>
                                                  <m:r>
                                                    <a:rPr lang="en-US" i="1">
                                                      <a:latin typeface="Cambria Math" panose="02040503050406030204" pitchFamily="18" charset="0"/>
                                                    </a:rPr>
                                                    <m:t>𝑛</m:t>
                                                  </m:r>
                                                </m:e>
                                                <m:sub>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sub>
                                              </m:sSub>
                                            </m:sub>
                                          </m:sSub>
                                        </m:e>
                                      </m:d>
                                    </m:e>
                                  </m:nary>
                                </m:e>
                              </m:nary>
                              <m:r>
                                <a:rPr lang="en-US" b="0" i="1" smtClean="0">
                                  <a:latin typeface="Cambria Math" panose="02040503050406030204" pitchFamily="18" charset="0"/>
                                </a:rPr>
                                <m:t>]</m:t>
                              </m:r>
                            </m:e>
                          </m:d>
                        </m:e>
                      </m:func>
                    </m:oMath>
                  </m:oMathPara>
                </a14:m>
                <a:endParaRPr lang="en-US" dirty="0"/>
              </a:p>
            </p:txBody>
          </p:sp>
        </mc:Choice>
        <mc:Fallback xmlns="">
          <p:sp>
            <p:nvSpPr>
              <p:cNvPr id="3" name="Content Placeholder 2">
                <a:extLst>
                  <a:ext uri="{FF2B5EF4-FFF2-40B4-BE49-F238E27FC236}">
                    <a16:creationId xmlns:a16="http://schemas.microsoft.com/office/drawing/2014/main" id="{A9EC724F-9B13-48AE-4568-0CD169B7C4F4}"/>
                  </a:ext>
                </a:extLst>
              </p:cNvPr>
              <p:cNvSpPr>
                <a:spLocks noGrp="1" noRot="1" noChangeAspect="1" noMove="1" noResize="1" noEditPoints="1" noAdjustHandles="1" noChangeArrowheads="1" noChangeShapeType="1" noTextEdit="1"/>
              </p:cNvSpPr>
              <p:nvPr>
                <p:ph idx="1"/>
              </p:nvPr>
            </p:nvSpPr>
            <p:spPr>
              <a:blipFill>
                <a:blip r:embed="rId2"/>
                <a:stretch>
                  <a:fillRect l="-11098" t="-58140" r="-15923" b="-36919"/>
                </a:stretch>
              </a:blipFill>
            </p:spPr>
            <p:txBody>
              <a:bodyPr/>
              <a:lstStyle/>
              <a:p>
                <a:r>
                  <a:rPr lang="en-US">
                    <a:noFill/>
                  </a:rPr>
                  <a:t> </a:t>
                </a:r>
              </a:p>
            </p:txBody>
          </p:sp>
        </mc:Fallback>
      </mc:AlternateContent>
    </p:spTree>
    <p:extLst>
      <p:ext uri="{BB962C8B-B14F-4D97-AF65-F5344CB8AC3E}">
        <p14:creationId xmlns:p14="http://schemas.microsoft.com/office/powerpoint/2010/main" val="3086415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0E36-C9D5-13F8-6052-14662D8CE647}"/>
              </a:ext>
            </a:extLst>
          </p:cNvPr>
          <p:cNvSpPr>
            <a:spLocks noGrp="1"/>
          </p:cNvSpPr>
          <p:nvPr>
            <p:ph type="title"/>
          </p:nvPr>
        </p:nvSpPr>
        <p:spPr/>
        <p:txBody>
          <a:bodyPr/>
          <a:lstStyle/>
          <a:p>
            <a:r>
              <a:rPr lang="en-US" dirty="0"/>
              <a:t>Busy </a:t>
            </a:r>
            <a:r>
              <a:rPr lang="en-US" dirty="0" err="1"/>
              <a:t>Beeway</a:t>
            </a:r>
            <a:endParaRPr lang="en-US" dirty="0"/>
          </a:p>
        </p:txBody>
      </p:sp>
      <p:sp>
        <p:nvSpPr>
          <p:cNvPr id="3" name="Content Placeholder 2">
            <a:extLst>
              <a:ext uri="{FF2B5EF4-FFF2-40B4-BE49-F238E27FC236}">
                <a16:creationId xmlns:a16="http://schemas.microsoft.com/office/drawing/2014/main" id="{876108E3-961D-8B48-118D-7307936D026F}"/>
              </a:ext>
            </a:extLst>
          </p:cNvPr>
          <p:cNvSpPr>
            <a:spLocks noGrp="1"/>
          </p:cNvSpPr>
          <p:nvPr>
            <p:ph idx="1"/>
          </p:nvPr>
        </p:nvSpPr>
        <p:spPr/>
        <p:txBody>
          <a:bodyPr/>
          <a:lstStyle/>
          <a:p>
            <a:r>
              <a:rPr lang="en-US" dirty="0"/>
              <a:t>Player max speed = 4 units per second</a:t>
            </a:r>
          </a:p>
          <a:p>
            <a:r>
              <a:rPr lang="en-US" dirty="0"/>
              <a:t>Obstacle speeds = (2,4,6,8) units per second at probabilities (0.25,0.34,0.25,0.15) (NEED TO CHECK THIS)</a:t>
            </a:r>
          </a:p>
          <a:p>
            <a:endParaRPr lang="en-US" dirty="0"/>
          </a:p>
        </p:txBody>
      </p:sp>
    </p:spTree>
    <p:extLst>
      <p:ext uri="{BB962C8B-B14F-4D97-AF65-F5344CB8AC3E}">
        <p14:creationId xmlns:p14="http://schemas.microsoft.com/office/powerpoint/2010/main" val="455631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64CCE-777A-1908-CAB0-CB1CB2337BB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FA58A2E-D4F7-D092-C09D-EBD405172514}"/>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225D847E-31DA-2E56-2768-731B50955440}"/>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6C11CB64-D618-F1E1-D311-F669A6F1634A}"/>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0467285-4D91-9375-9A58-FB323408A926}"/>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6BF883-ED59-9AB7-07EE-8D5C987A479F}"/>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6B03653-9F28-DA25-44E2-925C45D4C17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E3D94EB-A47E-0CB6-5655-611D43294C78}"/>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8B01139F-458D-9589-1054-5F38FDE5ED0E}"/>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38604A9B-CADF-E135-842D-E4792604CFEC}"/>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EF8455C2-507A-8E3F-70E6-C23466A93CCF}"/>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71654869-6F22-70AC-9C97-0C0F70EAE8D5}"/>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15F1EC2B-E3C0-3295-BA64-3D2AE9B59F3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C2986841-33E0-7A51-C9DF-E1F6EEB1B9DA}"/>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0530E7FE-ECA6-B571-A30A-D04B9DEB9396}"/>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C6391318-310A-6F6F-E450-CA693822676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1FF8F87D-F9E9-E74F-1A21-F721BE5AD04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98059524-4B33-B602-7E44-DDE56615CC20}"/>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58D913C1-21EC-1AB5-5FA5-00D867A846FA}"/>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05BEE3FF-A629-15E9-8140-D36121146A4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46F4FACD-3815-E27A-AE33-D446EDD9C503}"/>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0E703C6-699A-CB50-168C-53B39EEE121F}"/>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9FEBD7C-536B-E110-AA77-53ED5AF7079D}"/>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73D80A9-AE8E-EE2C-FDD9-2041C0226DA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37B89D-3DBD-A7C5-1C79-85A78093508B}"/>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6CDB35D3-E8B7-8D35-392C-306DEA0A0D65}"/>
              </a:ext>
            </a:extLst>
          </p:cNvPr>
          <p:cNvSpPr txBox="1"/>
          <p:nvPr/>
        </p:nvSpPr>
        <p:spPr>
          <a:xfrm>
            <a:off x="8956431" y="1899138"/>
            <a:ext cx="2403231" cy="1754326"/>
          </a:xfrm>
          <a:prstGeom prst="rect">
            <a:avLst/>
          </a:prstGeom>
          <a:noFill/>
        </p:spPr>
        <p:txBody>
          <a:bodyPr wrap="square" rtlCol="0">
            <a:spAutoFit/>
          </a:bodyPr>
          <a:lstStyle/>
          <a:p>
            <a:r>
              <a:rPr lang="en-US" dirty="0"/>
              <a:t>Using an optimal state sequence algorithm like Viterbi on the optimal control law can generate optimal trajectories.      </a:t>
            </a:r>
          </a:p>
        </p:txBody>
      </p:sp>
      <p:sp>
        <p:nvSpPr>
          <p:cNvPr id="14" name="Freeform: Shape 13">
            <a:extLst>
              <a:ext uri="{FF2B5EF4-FFF2-40B4-BE49-F238E27FC236}">
                <a16:creationId xmlns:a16="http://schemas.microsoft.com/office/drawing/2014/main" id="{8026EF7A-D278-F345-E138-D96737F32E44}"/>
              </a:ext>
            </a:extLst>
          </p:cNvPr>
          <p:cNvSpPr/>
          <p:nvPr/>
        </p:nvSpPr>
        <p:spPr>
          <a:xfrm>
            <a:off x="5213030" y="3276214"/>
            <a:ext cx="726315" cy="1502762"/>
          </a:xfrm>
          <a:custGeom>
            <a:avLst/>
            <a:gdLst>
              <a:gd name="connsiteX0" fmla="*/ 397536 w 397536"/>
              <a:gd name="connsiteY0" fmla="*/ 0 h 1046113"/>
              <a:gd name="connsiteX1" fmla="*/ 11456 w 397536"/>
              <a:gd name="connsiteY1" fmla="*/ 203200 h 1046113"/>
              <a:gd name="connsiteX2" fmla="*/ 102896 w 397536"/>
              <a:gd name="connsiteY2" fmla="*/ 833120 h 1046113"/>
              <a:gd name="connsiteX3" fmla="*/ 113056 w 397536"/>
              <a:gd name="connsiteY3" fmla="*/ 904240 h 1046113"/>
              <a:gd name="connsiteX4" fmla="*/ 133376 w 397536"/>
              <a:gd name="connsiteY4" fmla="*/ 1036320 h 1046113"/>
              <a:gd name="connsiteX5" fmla="*/ 153696 w 397536"/>
              <a:gd name="connsiteY5" fmla="*/ 1026160 h 104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536" h="1046113">
                <a:moveTo>
                  <a:pt x="397536" y="0"/>
                </a:moveTo>
                <a:cubicBezTo>
                  <a:pt x="229049" y="32173"/>
                  <a:pt x="60563" y="64347"/>
                  <a:pt x="11456" y="203200"/>
                </a:cubicBezTo>
                <a:cubicBezTo>
                  <a:pt x="-37651" y="342053"/>
                  <a:pt x="85963" y="716280"/>
                  <a:pt x="102896" y="833120"/>
                </a:cubicBezTo>
                <a:cubicBezTo>
                  <a:pt x="119829" y="949960"/>
                  <a:pt x="107976" y="870373"/>
                  <a:pt x="113056" y="904240"/>
                </a:cubicBezTo>
                <a:cubicBezTo>
                  <a:pt x="118136" y="938107"/>
                  <a:pt x="126603" y="1016000"/>
                  <a:pt x="133376" y="1036320"/>
                </a:cubicBezTo>
                <a:cubicBezTo>
                  <a:pt x="140149" y="1056640"/>
                  <a:pt x="146922" y="1041400"/>
                  <a:pt x="153696" y="102616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E815A69-800E-3515-51C3-D01CCF09768B}"/>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339663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4931-42A8-1DC4-F862-7FDBF7A8FCE8}"/>
              </a:ext>
            </a:extLst>
          </p:cNvPr>
          <p:cNvSpPr>
            <a:spLocks noGrp="1"/>
          </p:cNvSpPr>
          <p:nvPr>
            <p:ph type="title"/>
          </p:nvPr>
        </p:nvSpPr>
        <p:spPr/>
        <p:txBody>
          <a:bodyPr>
            <a:normAutofit/>
          </a:bodyPr>
          <a:lstStyle/>
          <a:p>
            <a:r>
              <a:rPr lang="en-US" dirty="0"/>
              <a:t>Optimal Control Law</a:t>
            </a:r>
          </a:p>
        </p:txBody>
      </p:sp>
      <p:pic>
        <p:nvPicPr>
          <p:cNvPr id="4" name="Picture 3">
            <a:extLst>
              <a:ext uri="{FF2B5EF4-FFF2-40B4-BE49-F238E27FC236}">
                <a16:creationId xmlns:a16="http://schemas.microsoft.com/office/drawing/2014/main" id="{08F2744F-F72C-0B3F-1E1E-B8F886D3DEED}"/>
              </a:ext>
            </a:extLst>
          </p:cNvPr>
          <p:cNvPicPr>
            <a:picLocks noChangeAspect="1"/>
          </p:cNvPicPr>
          <p:nvPr/>
        </p:nvPicPr>
        <p:blipFill rotWithShape="1">
          <a:blip r:embed="rId2"/>
          <a:srcRect t="2816" b="-3282"/>
          <a:stretch/>
        </p:blipFill>
        <p:spPr>
          <a:xfrm>
            <a:off x="2806224" y="1737360"/>
            <a:ext cx="5651500" cy="142909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471E27D-947F-89C3-4D99-39EDE07341F8}"/>
                  </a:ext>
                </a:extLst>
              </p:cNvPr>
              <p:cNvSpPr txBox="1"/>
              <p:nvPr/>
            </p:nvSpPr>
            <p:spPr>
              <a:xfrm>
                <a:off x="128953" y="3324953"/>
                <a:ext cx="11934093" cy="102092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𝐸</m:t>
                        </m:r>
                      </m:e>
                      <m:sub>
                        <m:sSup>
                          <m:sSupPr>
                            <m:ctrlPr>
                              <a:rPr lang="en-US" sz="2800" i="1">
                                <a:latin typeface="Cambria Math" panose="02040503050406030204" pitchFamily="18" charset="0"/>
                                <a:ea typeface="Cambria Math" panose="02040503050406030204" pitchFamily="18" charset="0"/>
                              </a:rPr>
                            </m:ctrlPr>
                          </m:sSupPr>
                          <m:e>
                            <m:r>
                              <m:rPr>
                                <m:sty m:val="p"/>
                              </m:rPr>
                              <a:rPr lang="el-GR" sz="2800" i="1">
                                <a:latin typeface="Cambria Math" panose="02040503050406030204" pitchFamily="18" charset="0"/>
                                <a:ea typeface="Cambria Math" panose="02040503050406030204" pitchFamily="18" charset="0"/>
                              </a:rPr>
                              <m:t>Π</m:t>
                            </m:r>
                          </m:e>
                          <m:sup>
                            <m:r>
                              <a:rPr lang="en-US" sz="2800" i="1">
                                <a:latin typeface="Cambria Math" panose="02040503050406030204" pitchFamily="18" charset="0"/>
                                <a:ea typeface="Cambria Math" panose="02040503050406030204" pitchFamily="18" charset="0"/>
                              </a:rPr>
                              <m:t>0</m:t>
                            </m:r>
                          </m:sup>
                        </m:sSup>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e>
                        </m:d>
                      </m:sub>
                    </m:sSub>
                    <m:d>
                      <m:dPr>
                        <m:begChr m:val="["/>
                        <m:endChr m:val="]"/>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𝑧</m:t>
                        </m:r>
                        <m:r>
                          <a:rPr lang="en-US" sz="2800" b="0" i="1" smtClean="0">
                            <a:latin typeface="Cambria Math" panose="02040503050406030204" pitchFamily="18" charset="0"/>
                            <a:ea typeface="Cambria Math" panose="02040503050406030204" pitchFamily="18" charset="0"/>
                          </a:rPr>
                          <m:t>(∙)</m:t>
                        </m:r>
                      </m:e>
                    </m:d>
                    <m:r>
                      <a:rPr lang="en-US" sz="2800" b="0" i="1" smtClean="0">
                        <a:latin typeface="Cambria Math" panose="02040503050406030204" pitchFamily="18" charset="0"/>
                        <a:ea typeface="Cambria Math" panose="02040503050406030204" pitchFamily="18" charset="0"/>
                      </a:rPr>
                      <m:t>=</m:t>
                    </m:r>
                    <m:nary>
                      <m:naryPr>
                        <m:chr m:val="∑"/>
                        <m:supHide m:val="on"/>
                        <m:ctrlPr>
                          <a:rPr lang="en-US" sz="2800" b="0" i="1" smtClean="0">
                            <a:latin typeface="Cambria Math" panose="02040503050406030204" pitchFamily="18" charset="0"/>
                            <a:ea typeface="Cambria Math" panose="02040503050406030204" pitchFamily="18" charset="0"/>
                          </a:rPr>
                        </m:ctrlPr>
                      </m:naryPr>
                      <m: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𝑥</m:t>
                            </m:r>
                          </m:e>
                          <m:sup>
                            <m:r>
                              <a:rPr lang="en-US" sz="2800" b="0" i="1" smtClean="0">
                                <a:latin typeface="Cambria Math" panose="02040503050406030204" pitchFamily="18" charset="0"/>
                                <a:ea typeface="Cambria Math" panose="02040503050406030204" pitchFamily="18" charset="0"/>
                              </a:rPr>
                              <m:t>′</m:t>
                            </m:r>
                          </m:sup>
                        </m:sSup>
                      </m:sub>
                      <m:sup/>
                      <m:e>
                        <m:sSup>
                          <m:sSupPr>
                            <m:ctrlPr>
                              <a:rPr lang="en-US" sz="2800" b="0" i="1" smtClean="0">
                                <a:latin typeface="Cambria Math" panose="02040503050406030204" pitchFamily="18" charset="0"/>
                                <a:ea typeface="Cambria Math" panose="02040503050406030204" pitchFamily="18" charset="0"/>
                              </a:rPr>
                            </m:ctrlPr>
                          </m:sSupPr>
                          <m:e>
                            <m:r>
                              <m:rPr>
                                <m:sty m:val="p"/>
                              </m:rPr>
                              <a:rPr lang="el-GR" sz="2800" b="0" i="1" smtClean="0">
                                <a:latin typeface="Cambria Math" panose="02040503050406030204" pitchFamily="18" charset="0"/>
                                <a:ea typeface="Cambria Math" panose="02040503050406030204" pitchFamily="18" charset="0"/>
                              </a:rPr>
                              <m:t>Π</m:t>
                            </m:r>
                          </m:e>
                          <m:sup>
                            <m:r>
                              <a:rPr lang="en-US" sz="2800" b="0" i="1" smtClean="0">
                                <a:latin typeface="Cambria Math" panose="02040503050406030204" pitchFamily="18" charset="0"/>
                                <a:ea typeface="Cambria Math" panose="02040503050406030204" pitchFamily="18" charset="0"/>
                              </a:rPr>
                              <m:t>0</m:t>
                            </m:r>
                          </m:sup>
                        </m:sSup>
                        <m:d>
                          <m:dPr>
                            <m:ctrlPr>
                              <a:rPr lang="en-US" sz="2800" b="0" i="1" smtClean="0">
                                <a:latin typeface="Cambria Math" panose="02040503050406030204" pitchFamily="18" charset="0"/>
                                <a:ea typeface="Cambria Math" panose="02040503050406030204" pitchFamily="18" charset="0"/>
                              </a:rPr>
                            </m:ctrlPr>
                          </m:dPr>
                          <m:e>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𝑥</m:t>
                                </m:r>
                              </m:e>
                              <m:sup>
                                <m:r>
                                  <a:rPr lang="en-US" sz="2800" b="0" i="1" smtClean="0">
                                    <a:latin typeface="Cambria Math" panose="02040503050406030204" pitchFamily="18" charset="0"/>
                                    <a:ea typeface="Cambria Math" panose="02040503050406030204" pitchFamily="18" charset="0"/>
                                  </a:rPr>
                                  <m:t>′</m:t>
                                </m:r>
                              </m:sup>
                            </m:sSup>
                          </m:e>
                          <m:e>
                            <m:r>
                              <a:rPr lang="en-US" sz="2800" b="0" i="1" smtClean="0">
                                <a:latin typeface="Cambria Math" panose="02040503050406030204" pitchFamily="18" charset="0"/>
                                <a:ea typeface="Cambria Math" panose="02040503050406030204" pitchFamily="18" charset="0"/>
                              </a:rPr>
                              <m:t>𝑥</m:t>
                            </m:r>
                          </m:e>
                        </m:d>
                        <m:r>
                          <a:rPr lang="en-US" sz="2800" b="0" i="1" smtClean="0">
                            <a:latin typeface="Cambria Math" panose="02040503050406030204" pitchFamily="18" charset="0"/>
                            <a:ea typeface="Cambria Math" panose="02040503050406030204" pitchFamily="18" charset="0"/>
                          </a:rPr>
                          <m:t>𝑧</m:t>
                        </m:r>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𝑥</m:t>
                            </m:r>
                          </m:e>
                          <m:sup>
                            <m:r>
                              <a:rPr lang="en-US" sz="2800" b="0" i="1" smtClean="0">
                                <a:latin typeface="Cambria Math" panose="02040503050406030204" pitchFamily="18" charset="0"/>
                                <a:ea typeface="Cambria Math" panose="02040503050406030204" pitchFamily="18" charset="0"/>
                              </a:rPr>
                              <m:t>′</m:t>
                            </m:r>
                          </m:sup>
                        </m:sSup>
                        <m:r>
                          <a:rPr lang="en-US" sz="2800" b="0" i="1" smtClean="0">
                            <a:latin typeface="Cambria Math" panose="02040503050406030204" pitchFamily="18" charset="0"/>
                            <a:ea typeface="Cambria Math" panose="02040503050406030204" pitchFamily="18" charset="0"/>
                          </a:rPr>
                          <m:t>)</m:t>
                        </m:r>
                      </m:e>
                    </m:nary>
                  </m:oMath>
                </a14:m>
                <a:r>
                  <a:rPr lang="en-US" sz="2800" dirty="0"/>
                  <a:t> (i.e., the expected desirability gained from transitioning to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from </a:t>
                </a:r>
                <a14:m>
                  <m:oMath xmlns:m="http://schemas.openxmlformats.org/officeDocument/2006/math">
                    <m:r>
                      <a:rPr lang="en-US" sz="2800" b="0" i="1" smtClean="0">
                        <a:latin typeface="Cambria Math" panose="02040503050406030204" pitchFamily="18" charset="0"/>
                      </a:rPr>
                      <m:t>𝑥</m:t>
                    </m:r>
                  </m:oMath>
                </a14:m>
                <a:r>
                  <a:rPr lang="en-US" sz="2800" dirty="0"/>
                  <a:t> under the default policy).</a:t>
                </a:r>
              </a:p>
            </p:txBody>
          </p:sp>
        </mc:Choice>
        <mc:Fallback xmlns="">
          <p:sp>
            <p:nvSpPr>
              <p:cNvPr id="5" name="TextBox 4">
                <a:extLst>
                  <a:ext uri="{FF2B5EF4-FFF2-40B4-BE49-F238E27FC236}">
                    <a16:creationId xmlns:a16="http://schemas.microsoft.com/office/drawing/2014/main" id="{A471E27D-947F-89C3-4D99-39EDE07341F8}"/>
                  </a:ext>
                </a:extLst>
              </p:cNvPr>
              <p:cNvSpPr txBox="1">
                <a:spLocks noRot="1" noChangeAspect="1" noMove="1" noResize="1" noEditPoints="1" noAdjustHandles="1" noChangeArrowheads="1" noChangeShapeType="1" noTextEdit="1"/>
              </p:cNvSpPr>
              <p:nvPr/>
            </p:nvSpPr>
            <p:spPr>
              <a:xfrm>
                <a:off x="128953" y="3324953"/>
                <a:ext cx="11934093" cy="1020921"/>
              </a:xfrm>
              <a:prstGeom prst="rect">
                <a:avLst/>
              </a:prstGeom>
              <a:blipFill>
                <a:blip r:embed="rId3"/>
                <a:stretch>
                  <a:fillRect l="-957" t="-64634" b="-51220"/>
                </a:stretch>
              </a:blipFill>
            </p:spPr>
            <p:txBody>
              <a:bodyPr/>
              <a:lstStyle/>
              <a:p>
                <a:r>
                  <a:rPr lang="en-US">
                    <a:noFill/>
                  </a:rPr>
                  <a:t> </a:t>
                </a:r>
              </a:p>
            </p:txBody>
          </p:sp>
        </mc:Fallback>
      </mc:AlternateContent>
    </p:spTree>
    <p:extLst>
      <p:ext uri="{BB962C8B-B14F-4D97-AF65-F5344CB8AC3E}">
        <p14:creationId xmlns:p14="http://schemas.microsoft.com/office/powerpoint/2010/main" val="2630324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8609C-15CB-7E8D-5ECE-D368AF501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5DEB6C-0C34-92A1-AE7D-7DA83106C1EF}"/>
              </a:ext>
            </a:extLst>
          </p:cNvPr>
          <p:cNvSpPr>
            <a:spLocks noGrp="1"/>
          </p:cNvSpPr>
          <p:nvPr>
            <p:ph type="title"/>
          </p:nvPr>
        </p:nvSpPr>
        <p:spPr/>
        <p:txBody>
          <a:bodyPr>
            <a:normAutofit/>
          </a:bodyPr>
          <a:lstStyle/>
          <a:p>
            <a:r>
              <a:rPr lang="en-US" dirty="0"/>
              <a:t>Probability of Trajectories Under Optimal Control Law</a:t>
            </a:r>
          </a:p>
        </p:txBody>
      </p:sp>
      <p:pic>
        <p:nvPicPr>
          <p:cNvPr id="4" name="Picture 3">
            <a:extLst>
              <a:ext uri="{FF2B5EF4-FFF2-40B4-BE49-F238E27FC236}">
                <a16:creationId xmlns:a16="http://schemas.microsoft.com/office/drawing/2014/main" id="{6F751953-CC08-9443-C33A-0D62DF5E30C1}"/>
              </a:ext>
            </a:extLst>
          </p:cNvPr>
          <p:cNvPicPr>
            <a:picLocks noChangeAspect="1"/>
          </p:cNvPicPr>
          <p:nvPr/>
        </p:nvPicPr>
        <p:blipFill>
          <a:blip r:embed="rId2"/>
          <a:srcRect/>
          <a:stretch/>
        </p:blipFill>
        <p:spPr>
          <a:xfrm>
            <a:off x="2806224" y="1864090"/>
            <a:ext cx="5651500" cy="108890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D90E143-605C-7F6E-4ECF-5D5F58FE768E}"/>
                  </a:ext>
                </a:extLst>
              </p:cNvPr>
              <p:cNvSpPr txBox="1"/>
              <p:nvPr/>
            </p:nvSpPr>
            <p:spPr>
              <a:xfrm>
                <a:off x="128953" y="3324953"/>
                <a:ext cx="11934093" cy="973023"/>
              </a:xfrm>
              <a:prstGeom prst="rect">
                <a:avLst/>
              </a:prstGeom>
              <a:noFill/>
            </p:spPr>
            <p:txBody>
              <a:bodyPr wrap="square" rtlCol="0">
                <a:spAutoFit/>
              </a:bodyPr>
              <a:lstStyle/>
              <a:p>
                <a:pPr marL="285750" indent="-285750">
                  <a:buFont typeface="Arial" panose="020B0604020202020204" pitchFamily="34" charset="0"/>
                  <a:buChar char="•"/>
                </a:pPr>
                <a:r>
                  <a:rPr lang="en-US" sz="2800" dirty="0"/>
                  <a:t>Given a set of observed state transitions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𝑥</m:t>
                            </m:r>
                          </m:e>
                          <m:sub>
                            <m:r>
                              <a:rPr lang="en-US" sz="2800" i="1" dirty="0">
                                <a:latin typeface="Cambria Math" panose="02040503050406030204" pitchFamily="18" charset="0"/>
                              </a:rPr>
                              <m:t>𝑛</m:t>
                            </m:r>
                          </m:sub>
                        </m:sSub>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𝑥</m:t>
                            </m:r>
                          </m:e>
                          <m:sub>
                            <m:r>
                              <a:rPr lang="en-US" sz="2800" i="1">
                                <a:latin typeface="Cambria Math" panose="02040503050406030204" pitchFamily="18" charset="0"/>
                              </a:rPr>
                              <m:t>𝑛</m:t>
                            </m:r>
                          </m:sub>
                          <m:sup>
                            <m:r>
                              <a:rPr lang="en-US" sz="2800" i="1">
                                <a:latin typeface="Cambria Math" panose="02040503050406030204" pitchFamily="18" charset="0"/>
                              </a:rPr>
                              <m:t>′</m:t>
                            </m:r>
                          </m:sup>
                        </m:sSubSup>
                        <m:r>
                          <a:rPr lang="en-US" sz="2800" b="0" i="1" smtClean="0">
                            <a:latin typeface="Cambria Math" panose="02040503050406030204" pitchFamily="18" charset="0"/>
                          </a:rPr>
                          <m:t>}</m:t>
                        </m:r>
                      </m:e>
                      <m:sub>
                        <m:r>
                          <a:rPr lang="en-US" sz="2800" b="0" i="1" smtClean="0">
                            <a:latin typeface="Cambria Math" panose="02040503050406030204" pitchFamily="18" charset="0"/>
                          </a:rPr>
                          <m:t>𝑛</m:t>
                        </m:r>
                        <m:r>
                          <a:rPr lang="en-US" sz="2800" b="0" i="1" smtClean="0">
                            <a:latin typeface="Cambria Math" panose="02040503050406030204" pitchFamily="18" charset="0"/>
                          </a:rPr>
                          <m:t>=1,…,</m:t>
                        </m:r>
                        <m:r>
                          <a:rPr lang="en-US" sz="2800" b="0" i="1" smtClean="0">
                            <a:latin typeface="Cambria Math" panose="02040503050406030204" pitchFamily="18" charset="0"/>
                          </a:rPr>
                          <m:t>𝑁</m:t>
                        </m:r>
                      </m:sub>
                    </m:sSub>
                  </m:oMath>
                </a14:m>
                <a:r>
                  <a:rPr lang="en-US" sz="2800" dirty="0"/>
                  <a:t>, the above equation computes the likelihood of this trajectory under the optimal control law. </a:t>
                </a:r>
              </a:p>
            </p:txBody>
          </p:sp>
        </mc:Choice>
        <mc:Fallback xmlns="">
          <p:sp>
            <p:nvSpPr>
              <p:cNvPr id="5" name="TextBox 4">
                <a:extLst>
                  <a:ext uri="{FF2B5EF4-FFF2-40B4-BE49-F238E27FC236}">
                    <a16:creationId xmlns:a16="http://schemas.microsoft.com/office/drawing/2014/main" id="{4D90E143-605C-7F6E-4ECF-5D5F58FE768E}"/>
                  </a:ext>
                </a:extLst>
              </p:cNvPr>
              <p:cNvSpPr txBox="1">
                <a:spLocks noRot="1" noChangeAspect="1" noMove="1" noResize="1" noEditPoints="1" noAdjustHandles="1" noChangeArrowheads="1" noChangeShapeType="1" noTextEdit="1"/>
              </p:cNvSpPr>
              <p:nvPr/>
            </p:nvSpPr>
            <p:spPr>
              <a:xfrm>
                <a:off x="128953" y="3324953"/>
                <a:ext cx="11934093" cy="973023"/>
              </a:xfrm>
              <a:prstGeom prst="rect">
                <a:avLst/>
              </a:prstGeom>
              <a:blipFill>
                <a:blip r:embed="rId3"/>
                <a:stretch>
                  <a:fillRect l="-957" t="-5128" b="-15385"/>
                </a:stretch>
              </a:blipFill>
            </p:spPr>
            <p:txBody>
              <a:bodyPr/>
              <a:lstStyle/>
              <a:p>
                <a:r>
                  <a:rPr lang="en-US">
                    <a:noFill/>
                  </a:rPr>
                  <a:t> </a:t>
                </a:r>
              </a:p>
            </p:txBody>
          </p:sp>
        </mc:Fallback>
      </mc:AlternateContent>
    </p:spTree>
    <p:extLst>
      <p:ext uri="{BB962C8B-B14F-4D97-AF65-F5344CB8AC3E}">
        <p14:creationId xmlns:p14="http://schemas.microsoft.com/office/powerpoint/2010/main" val="3044086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2E858-19AD-35F8-2797-D17CE0D31A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EC1FA1-A46B-A83F-371C-0415A1516D46}"/>
              </a:ext>
            </a:extLst>
          </p:cNvPr>
          <p:cNvSpPr>
            <a:spLocks noGrp="1"/>
          </p:cNvSpPr>
          <p:nvPr>
            <p:ph type="title"/>
          </p:nvPr>
        </p:nvSpPr>
        <p:spPr/>
        <p:txBody>
          <a:bodyPr>
            <a:normAutofit/>
          </a:bodyPr>
          <a:lstStyle/>
          <a:p>
            <a:r>
              <a:rPr lang="en-US" dirty="0"/>
              <a:t>Probability of Trajectories Under Optimal Control Law</a:t>
            </a:r>
          </a:p>
        </p:txBody>
      </p:sp>
      <p:pic>
        <p:nvPicPr>
          <p:cNvPr id="4" name="Picture 3">
            <a:extLst>
              <a:ext uri="{FF2B5EF4-FFF2-40B4-BE49-F238E27FC236}">
                <a16:creationId xmlns:a16="http://schemas.microsoft.com/office/drawing/2014/main" id="{D86D714A-D5C0-B97B-6DE7-3307A32A969F}"/>
              </a:ext>
            </a:extLst>
          </p:cNvPr>
          <p:cNvPicPr>
            <a:picLocks noChangeAspect="1"/>
          </p:cNvPicPr>
          <p:nvPr/>
        </p:nvPicPr>
        <p:blipFill>
          <a:blip r:embed="rId2"/>
          <a:srcRect/>
          <a:stretch/>
        </p:blipFill>
        <p:spPr>
          <a:xfrm>
            <a:off x="2806224" y="1938210"/>
            <a:ext cx="5651500" cy="940662"/>
          </a:xfrm>
          <a:prstGeom prst="rect">
            <a:avLst/>
          </a:prstGeom>
        </p:spPr>
      </p:pic>
      <p:sp>
        <p:nvSpPr>
          <p:cNvPr id="5" name="TextBox 4">
            <a:extLst>
              <a:ext uri="{FF2B5EF4-FFF2-40B4-BE49-F238E27FC236}">
                <a16:creationId xmlns:a16="http://schemas.microsoft.com/office/drawing/2014/main" id="{8197FCCF-06D8-D3EA-45F9-C97FD1497B0F}"/>
              </a:ext>
            </a:extLst>
          </p:cNvPr>
          <p:cNvSpPr txBox="1"/>
          <p:nvPr/>
        </p:nvSpPr>
        <p:spPr>
          <a:xfrm>
            <a:off x="128953" y="3324953"/>
            <a:ext cx="11934093"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We can also write this likelihood in terms of the Optimal Value Function as shown above.</a:t>
            </a:r>
          </a:p>
        </p:txBody>
      </p:sp>
    </p:spTree>
    <p:extLst>
      <p:ext uri="{BB962C8B-B14F-4D97-AF65-F5344CB8AC3E}">
        <p14:creationId xmlns:p14="http://schemas.microsoft.com/office/powerpoint/2010/main" val="3799993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800FB-4C88-F2DB-5C3C-DE4B215688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C6CA65-62B0-C7A3-34A8-5B01E10B2B76}"/>
              </a:ext>
            </a:extLst>
          </p:cNvPr>
          <p:cNvSpPr>
            <a:spLocks noGrp="1"/>
          </p:cNvSpPr>
          <p:nvPr>
            <p:ph type="title"/>
          </p:nvPr>
        </p:nvSpPr>
        <p:spPr/>
        <p:txBody>
          <a:bodyPr>
            <a:normAutofit/>
          </a:bodyPr>
          <a:lstStyle/>
          <a:p>
            <a:r>
              <a:rPr lang="en-US" dirty="0"/>
              <a:t>Joint Negative Log-Likelihood (Loss Function) of the State Values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319465-3981-AC5B-DE8B-D2C856431B5C}"/>
                  </a:ext>
                </a:extLst>
              </p:cNvPr>
              <p:cNvSpPr txBox="1"/>
              <p:nvPr/>
            </p:nvSpPr>
            <p:spPr>
              <a:xfrm>
                <a:off x="128953" y="3324953"/>
                <a:ext cx="11934093"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𝑎</m:t>
                    </m:r>
                    <m:d>
                      <m:dPr>
                        <m:ctrlPr>
                          <a:rPr lang="en-US" sz="2800" i="1">
                            <a:latin typeface="Cambria Math" panose="02040503050406030204" pitchFamily="18" charset="0"/>
                            <a:ea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𝑥</m:t>
                            </m:r>
                          </m:e>
                          <m:sup>
                            <m:r>
                              <a:rPr lang="en-US" sz="2800" i="1">
                                <a:latin typeface="Cambria Math" panose="02040503050406030204" pitchFamily="18" charset="0"/>
                                <a:ea typeface="Cambria Math" panose="02040503050406030204" pitchFamily="18" charset="0"/>
                              </a:rPr>
                              <m:t>′</m:t>
                            </m:r>
                          </m:sup>
                        </m:sSup>
                      </m:e>
                    </m:d>
                  </m:oMath>
                </a14:m>
                <a:r>
                  <a:rPr lang="en-US" sz="2800" dirty="0"/>
                  <a:t> is a count of how many times it was observed that there was a transition to state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a:t>
                </a:r>
              </a:p>
            </p:txBody>
          </p:sp>
        </mc:Choice>
        <mc:Fallback xmlns="">
          <p:sp>
            <p:nvSpPr>
              <p:cNvPr id="5" name="TextBox 4">
                <a:extLst>
                  <a:ext uri="{FF2B5EF4-FFF2-40B4-BE49-F238E27FC236}">
                    <a16:creationId xmlns:a16="http://schemas.microsoft.com/office/drawing/2014/main" id="{05319465-3981-AC5B-DE8B-D2C856431B5C}"/>
                  </a:ext>
                </a:extLst>
              </p:cNvPr>
              <p:cNvSpPr txBox="1">
                <a:spLocks noRot="1" noChangeAspect="1" noMove="1" noResize="1" noEditPoints="1" noAdjustHandles="1" noChangeArrowheads="1" noChangeShapeType="1" noTextEdit="1"/>
              </p:cNvSpPr>
              <p:nvPr/>
            </p:nvSpPr>
            <p:spPr>
              <a:xfrm>
                <a:off x="128953" y="3324953"/>
                <a:ext cx="11934093" cy="954107"/>
              </a:xfrm>
              <a:prstGeom prst="rect">
                <a:avLst/>
              </a:prstGeom>
              <a:blipFill>
                <a:blip r:embed="rId2"/>
                <a:stretch>
                  <a:fillRect l="-957" t="-6579" r="-851" b="-1710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056B8F9A-3D56-FA22-B76A-5D878261AD63}"/>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2162951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7EA94-D903-EC26-7E56-47619DD2D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D7F2D-0FDE-751F-8EF2-65D73D3ACFF6}"/>
              </a:ext>
            </a:extLst>
          </p:cNvPr>
          <p:cNvSpPr>
            <a:spLocks noGrp="1"/>
          </p:cNvSpPr>
          <p:nvPr>
            <p:ph type="title"/>
          </p:nvPr>
        </p:nvSpPr>
        <p:spPr/>
        <p:txBody>
          <a:bodyPr>
            <a:normAutofit/>
          </a:bodyPr>
          <a:lstStyle/>
          <a:p>
            <a:r>
              <a:rPr lang="en-US" dirty="0"/>
              <a:t>Joint Negative Log-Likelihood (Loss Function) of the State Values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99B4195-B9C0-D212-EAFF-ADB1A64952E6}"/>
                  </a:ext>
                </a:extLst>
              </p:cNvPr>
              <p:cNvSpPr txBox="1"/>
              <p:nvPr/>
            </p:nvSpPr>
            <p:spPr>
              <a:xfrm>
                <a:off x="128953" y="3324953"/>
                <a:ext cx="11934093" cy="181588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𝑎</m:t>
                    </m:r>
                    <m:d>
                      <m:dPr>
                        <m:ctrlPr>
                          <a:rPr lang="en-US" sz="2800" i="1">
                            <a:latin typeface="Cambria Math" panose="02040503050406030204" pitchFamily="18" charset="0"/>
                            <a:ea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𝑥</m:t>
                            </m:r>
                          </m:e>
                          <m:sup>
                            <m:r>
                              <a:rPr lang="en-US" sz="2800" i="1">
                                <a:latin typeface="Cambria Math" panose="02040503050406030204" pitchFamily="18" charset="0"/>
                                <a:ea typeface="Cambria Math" panose="02040503050406030204" pitchFamily="18" charset="0"/>
                              </a:rPr>
                              <m:t>′</m:t>
                            </m:r>
                          </m:sup>
                        </m:sSup>
                      </m:e>
                    </m:d>
                  </m:oMath>
                </a14:m>
                <a:r>
                  <a:rPr lang="en-US" sz="2800" dirty="0"/>
                  <a:t> is a count of how many times it was observed that there was a transition to state </a:t>
                </a:r>
                <a14:m>
                  <m:oMath xmlns:m="http://schemas.openxmlformats.org/officeDocument/2006/math">
                    <m:r>
                      <a:rPr lang="en-US" sz="2800" i="1">
                        <a:latin typeface="Cambria Math" panose="02040503050406030204" pitchFamily="18" charset="0"/>
                      </a:rPr>
                      <m:t>𝑥</m:t>
                    </m:r>
                    <m:r>
                      <a:rPr lang="en-US" sz="2800" i="1">
                        <a:latin typeface="Cambria Math" panose="02040503050406030204" pitchFamily="18" charset="0"/>
                      </a:rPr>
                      <m:t>′</m:t>
                    </m:r>
                  </m:oMath>
                </a14:m>
                <a:r>
                  <a:rPr lang="en-US" sz="2800" dirty="0"/>
                  <a:t>. </a:t>
                </a:r>
              </a:p>
              <a:p>
                <a:pPr marL="285750" indent="-285750">
                  <a:buFont typeface="Arial" panose="020B0604020202020204" pitchFamily="34" charset="0"/>
                  <a:buChar char="•"/>
                </a:pPr>
                <a:r>
                  <a:rPr lang="en-US" sz="2800" dirty="0">
                    <a:ea typeface="Cambria Math" panose="02040503050406030204" pitchFamily="18" charset="0"/>
                  </a:rPr>
                  <a:t>b</a:t>
                </a:r>
                <a14:m>
                  <m:oMath xmlns:m="http://schemas.openxmlformats.org/officeDocument/2006/math">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d>
                  </m:oMath>
                </a14:m>
                <a:r>
                  <a:rPr lang="en-US" sz="2800" dirty="0"/>
                  <a:t> is a count of how many times it was observed that there was a transition from state </a:t>
                </a:r>
                <a14:m>
                  <m:oMath xmlns:m="http://schemas.openxmlformats.org/officeDocument/2006/math">
                    <m:r>
                      <a:rPr lang="en-US" sz="2800" b="0" i="1" smtClean="0">
                        <a:latin typeface="Cambria Math" panose="02040503050406030204" pitchFamily="18" charset="0"/>
                      </a:rPr>
                      <m:t>𝑥</m:t>
                    </m:r>
                  </m:oMath>
                </a14:m>
                <a:r>
                  <a:rPr lang="en-US" sz="2800" dirty="0"/>
                  <a:t>. </a:t>
                </a:r>
              </a:p>
            </p:txBody>
          </p:sp>
        </mc:Choice>
        <mc:Fallback xmlns="">
          <p:sp>
            <p:nvSpPr>
              <p:cNvPr id="5" name="TextBox 4">
                <a:extLst>
                  <a:ext uri="{FF2B5EF4-FFF2-40B4-BE49-F238E27FC236}">
                    <a16:creationId xmlns:a16="http://schemas.microsoft.com/office/drawing/2014/main" id="{F99B4195-B9C0-D212-EAFF-ADB1A64952E6}"/>
                  </a:ext>
                </a:extLst>
              </p:cNvPr>
              <p:cNvSpPr txBox="1">
                <a:spLocks noRot="1" noChangeAspect="1" noMove="1" noResize="1" noEditPoints="1" noAdjustHandles="1" noChangeArrowheads="1" noChangeShapeType="1" noTextEdit="1"/>
              </p:cNvSpPr>
              <p:nvPr/>
            </p:nvSpPr>
            <p:spPr>
              <a:xfrm>
                <a:off x="128953" y="3324953"/>
                <a:ext cx="11934093" cy="1815882"/>
              </a:xfrm>
              <a:prstGeom prst="rect">
                <a:avLst/>
              </a:prstGeom>
              <a:blipFill>
                <a:blip r:embed="rId2"/>
                <a:stretch>
                  <a:fillRect l="-957" t="-3472" r="-851" b="-833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395F551-F34C-B10B-5160-0C120B50BEB0}"/>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3972427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Inverse Reinforcement Learning for LMDP (aka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ea typeface="Cambria Math" panose="02040503050406030204" pitchFamily="18" charset="0"/>
                  </a:rPr>
                  <a:t>We want to infer </a:t>
                </a:r>
                <a14:m>
                  <m:oMath xmlns:m="http://schemas.openxmlformats.org/officeDocument/2006/math">
                    <m:r>
                      <a:rPr lang="en-US" sz="2800" i="1">
                        <a:latin typeface="Cambria Math" panose="02040503050406030204" pitchFamily="18" charset="0"/>
                        <a:ea typeface="Cambria Math" panose="02040503050406030204" pitchFamily="18" charset="0"/>
                      </a:rPr>
                      <m:t>𝑣</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all states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 given controller to characterize its behavior</a:t>
                </a:r>
                <a:r>
                  <a:rPr lang="en-US" sz="2800" dirty="0"/>
                  <a:t>.</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954107"/>
              </a:xfrm>
              <a:prstGeom prst="rect">
                <a:avLst/>
              </a:prstGeom>
              <a:blipFill>
                <a:blip r:embed="rId2"/>
                <a:stretch>
                  <a:fillRect l="-957" t="-6579" b="-1710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1548458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
        <p:nvSpPr>
          <p:cNvPr id="8" name="TextBox 7">
            <a:extLst>
              <a:ext uri="{FF2B5EF4-FFF2-40B4-BE49-F238E27FC236}">
                <a16:creationId xmlns:a16="http://schemas.microsoft.com/office/drawing/2014/main" id="{56680576-391F-3E94-8791-C66E6A5ECF96}"/>
              </a:ext>
            </a:extLst>
          </p:cNvPr>
          <p:cNvSpPr txBox="1"/>
          <p:nvPr/>
        </p:nvSpPr>
        <p:spPr>
          <a:xfrm>
            <a:off x="5481693" y="2788979"/>
            <a:ext cx="885050" cy="369332"/>
          </a:xfrm>
          <a:prstGeom prst="rect">
            <a:avLst/>
          </a:prstGeom>
          <a:noFill/>
        </p:spPr>
        <p:txBody>
          <a:bodyPr wrap="none" rtlCol="0">
            <a:spAutoFit/>
          </a:bodyPr>
          <a:lstStyle/>
          <a:p>
            <a:r>
              <a:rPr lang="en-US" dirty="0"/>
              <a:t>Particle</a:t>
            </a:r>
          </a:p>
        </p:txBody>
      </p:sp>
      <p:sp>
        <p:nvSpPr>
          <p:cNvPr id="9" name="TextBox 8">
            <a:extLst>
              <a:ext uri="{FF2B5EF4-FFF2-40B4-BE49-F238E27FC236}">
                <a16:creationId xmlns:a16="http://schemas.microsoft.com/office/drawing/2014/main" id="{FDDB24EB-5077-9016-E298-CF87035207F5}"/>
              </a:ext>
            </a:extLst>
          </p:cNvPr>
          <p:cNvSpPr txBox="1"/>
          <p:nvPr/>
        </p:nvSpPr>
        <p:spPr>
          <a:xfrm>
            <a:off x="3579641" y="3203776"/>
            <a:ext cx="995657" cy="369332"/>
          </a:xfrm>
          <a:prstGeom prst="rect">
            <a:avLst/>
          </a:prstGeom>
          <a:noFill/>
        </p:spPr>
        <p:txBody>
          <a:bodyPr wrap="none" rtlCol="0">
            <a:spAutoFit/>
          </a:bodyPr>
          <a:lstStyle/>
          <a:p>
            <a:r>
              <a:rPr lang="en-US" dirty="0"/>
              <a:t>Obstacle</a:t>
            </a:r>
          </a:p>
        </p:txBody>
      </p:sp>
      <p:sp>
        <p:nvSpPr>
          <p:cNvPr id="11" name="TextBox 10">
            <a:extLst>
              <a:ext uri="{FF2B5EF4-FFF2-40B4-BE49-F238E27FC236}">
                <a16:creationId xmlns:a16="http://schemas.microsoft.com/office/drawing/2014/main" id="{32619005-F3EB-7A48-1756-5B3C40E4FA98}"/>
              </a:ext>
            </a:extLst>
          </p:cNvPr>
          <p:cNvSpPr txBox="1"/>
          <p:nvPr/>
        </p:nvSpPr>
        <p:spPr>
          <a:xfrm>
            <a:off x="5409710" y="3741553"/>
            <a:ext cx="995657" cy="369332"/>
          </a:xfrm>
          <a:prstGeom prst="rect">
            <a:avLst/>
          </a:prstGeom>
          <a:noFill/>
        </p:spPr>
        <p:txBody>
          <a:bodyPr wrap="none" rtlCol="0">
            <a:spAutoFit/>
          </a:bodyPr>
          <a:lstStyle/>
          <a:p>
            <a:r>
              <a:rPr lang="en-US" dirty="0"/>
              <a:t>Obstacle</a:t>
            </a:r>
          </a:p>
        </p:txBody>
      </p:sp>
      <p:sp>
        <p:nvSpPr>
          <p:cNvPr id="12" name="TextBox 11">
            <a:extLst>
              <a:ext uri="{FF2B5EF4-FFF2-40B4-BE49-F238E27FC236}">
                <a16:creationId xmlns:a16="http://schemas.microsoft.com/office/drawing/2014/main" id="{551ACAFB-278C-80D3-14F0-BC5185B728B5}"/>
              </a:ext>
            </a:extLst>
          </p:cNvPr>
          <p:cNvSpPr txBox="1"/>
          <p:nvPr/>
        </p:nvSpPr>
        <p:spPr>
          <a:xfrm>
            <a:off x="3554843" y="4684322"/>
            <a:ext cx="615874" cy="369332"/>
          </a:xfrm>
          <a:prstGeom prst="rect">
            <a:avLst/>
          </a:prstGeom>
          <a:noFill/>
        </p:spPr>
        <p:txBody>
          <a:bodyPr wrap="none" rtlCol="0">
            <a:spAutoFit/>
          </a:bodyPr>
          <a:lstStyle/>
          <a:p>
            <a:r>
              <a:rPr lang="en-US" dirty="0"/>
              <a:t>Goal</a:t>
            </a:r>
          </a:p>
        </p:txBody>
      </p:sp>
      <p:sp>
        <p:nvSpPr>
          <p:cNvPr id="13" name="TextBox 12">
            <a:extLst>
              <a:ext uri="{FF2B5EF4-FFF2-40B4-BE49-F238E27FC236}">
                <a16:creationId xmlns:a16="http://schemas.microsoft.com/office/drawing/2014/main" id="{8B7D22F9-D8EE-BE6C-5849-E009838A2799}"/>
              </a:ext>
            </a:extLst>
          </p:cNvPr>
          <p:cNvSpPr txBox="1"/>
          <p:nvPr/>
        </p:nvSpPr>
        <p:spPr>
          <a:xfrm>
            <a:off x="8750948" y="2465112"/>
            <a:ext cx="2403231" cy="923330"/>
          </a:xfrm>
          <a:prstGeom prst="rect">
            <a:avLst/>
          </a:prstGeom>
          <a:noFill/>
        </p:spPr>
        <p:txBody>
          <a:bodyPr wrap="square" rtlCol="0">
            <a:spAutoFit/>
          </a:bodyPr>
          <a:lstStyle/>
          <a:p>
            <a:r>
              <a:rPr lang="en-US" dirty="0"/>
              <a:t>In this example, each square represents a state.</a:t>
            </a:r>
          </a:p>
        </p:txBody>
      </p:sp>
    </p:spTree>
    <p:extLst>
      <p:ext uri="{BB962C8B-B14F-4D97-AF65-F5344CB8AC3E}">
        <p14:creationId xmlns:p14="http://schemas.microsoft.com/office/powerpoint/2010/main" val="2214619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Inverse Reinforcement Learning for LMDP (aka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ea typeface="Cambria Math" panose="02040503050406030204" pitchFamily="18" charset="0"/>
                  </a:rPr>
                  <a:t>We want to infer </a:t>
                </a:r>
                <a14:m>
                  <m:oMath xmlns:m="http://schemas.openxmlformats.org/officeDocument/2006/math">
                    <m:r>
                      <a:rPr lang="en-US" sz="2800" i="1">
                        <a:latin typeface="Cambria Math" panose="02040503050406030204" pitchFamily="18" charset="0"/>
                        <a:ea typeface="Cambria Math" panose="02040503050406030204" pitchFamily="18" charset="0"/>
                      </a:rPr>
                      <m:t>𝑣</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all states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 given controller to characterize its behavior</a:t>
                </a:r>
                <a:r>
                  <a:rPr lang="en-US" sz="2800" dirty="0"/>
                  <a:t>.</a:t>
                </a:r>
              </a:p>
              <a:p>
                <a:pPr marL="285750" indent="-285750">
                  <a:buFont typeface="Arial" panose="020B0604020202020204" pitchFamily="34" charset="0"/>
                  <a:buChar char="•"/>
                </a:pPr>
                <a:r>
                  <a:rPr lang="en-US" sz="2800" dirty="0"/>
                  <a:t>Since this loss function is convex in terms of the state values, the maximum likelihood estimates (MLEs) for each </a:t>
                </a:r>
                <a14:m>
                  <m:oMath xmlns:m="http://schemas.openxmlformats.org/officeDocument/2006/math">
                    <m:r>
                      <a:rPr lang="en-US" sz="2800" i="1">
                        <a:latin typeface="Cambria Math" panose="02040503050406030204" pitchFamily="18" charset="0"/>
                      </a:rPr>
                      <m:t>𝑣</m:t>
                    </m:r>
                    <m:r>
                      <a:rPr lang="en-US" sz="2800" i="1">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(call them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1">
                            <a:latin typeface="Cambria Math" panose="02040503050406030204" pitchFamily="18" charset="0"/>
                          </a:rPr>
                          <m:t>𝑀𝐿𝐸</m:t>
                        </m:r>
                      </m:sub>
                    </m:sSub>
                    <m:r>
                      <a:rPr lang="en-US" sz="2800" i="1">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can be computed using any number of convex optimization algorithms (e.g., Newton’s Method).</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2677656"/>
              </a:xfrm>
              <a:prstGeom prst="rect">
                <a:avLst/>
              </a:prstGeom>
              <a:blipFill>
                <a:blip r:embed="rId2"/>
                <a:stretch>
                  <a:fillRect l="-957" t="-2358" r="-745" b="-518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1223842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lstStyle/>
              <a:p>
                <a:r>
                  <a:rPr lang="en-US" dirty="0"/>
                  <a:t>The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𝑀𝐿𝐸</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4259014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lstStyle/>
              <a:p>
                <a:r>
                  <a:rPr lang="en-US" dirty="0"/>
                  <a:t>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r>
                  <a:rPr lang="en-US" dirty="0"/>
                  <a:t>In terms of characterizing behavior, these values are little more than a ranking of preferred states.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r="-844"/>
                </a:stretch>
              </a:blipFill>
            </p:spPr>
            <p:txBody>
              <a:bodyPr/>
              <a:lstStyle/>
              <a:p>
                <a:r>
                  <a:rPr lang="en-US">
                    <a:noFill/>
                  </a:rPr>
                  <a:t> </a:t>
                </a:r>
              </a:p>
            </p:txBody>
          </p:sp>
        </mc:Fallback>
      </mc:AlternateContent>
    </p:spTree>
    <p:extLst>
      <p:ext uri="{BB962C8B-B14F-4D97-AF65-F5344CB8AC3E}">
        <p14:creationId xmlns:p14="http://schemas.microsoft.com/office/powerpoint/2010/main" val="4083428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lstStyle/>
              <a:p>
                <a:r>
                  <a:rPr lang="en-US" dirty="0"/>
                  <a:t>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r>
                  <a:rPr lang="en-US" dirty="0"/>
                  <a:t>In terms of characterizing behavior, these values are little more than a ranking of preferred states. </a:t>
                </a:r>
              </a:p>
              <a:p>
                <a:r>
                  <a:rPr lang="en-US" dirty="0"/>
                  <a:t>A more useful approach would be to approximate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with some function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where each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some feature of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and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a set of parameters.</a:t>
                </a:r>
                <a:endParaRPr lang="en-US" b="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3053934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normAutofit/>
              </a:bodyPr>
              <a:lstStyle/>
              <a:p>
                <a:r>
                  <a:rPr lang="en-US" dirty="0"/>
                  <a:t>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r>
                  <a:rPr lang="en-US" dirty="0"/>
                  <a:t>In terms of characterizing behavior, these values are little more than a ranking of preferred states. </a:t>
                </a:r>
              </a:p>
              <a:p>
                <a:r>
                  <a:rPr lang="en-US" dirty="0"/>
                  <a:t>A more useful approach would be to approximate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with some function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where each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some feature of </a:t>
                </a:r>
                <a14:m>
                  <m:oMath xmlns:m="http://schemas.openxmlformats.org/officeDocument/2006/math">
                    <m:r>
                      <a:rPr lang="en-US" b="0" i="1" smtClean="0">
                        <a:latin typeface="Cambria Math" panose="02040503050406030204" pitchFamily="18" charset="0"/>
                      </a:rPr>
                      <m:t>𝑦</m:t>
                    </m:r>
                  </m:oMath>
                </a14:m>
                <a:r>
                  <a:rPr lang="en-US" dirty="0"/>
                  <a:t> and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a set of parameters.</a:t>
                </a:r>
                <a:endParaRPr lang="en-US" b="1" dirty="0"/>
              </a:p>
              <a:p>
                <a:r>
                  <a:rPr lang="en-US" b="0" dirty="0"/>
                  <a:t>Using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the controller’s preferences for states is now redefined in terms of environmental features. </a:t>
                </a:r>
              </a:p>
              <a:p>
                <a:endParaRPr lang="en-US" dirty="0"/>
              </a:p>
            </p:txBody>
          </p:sp>
        </mc:Choice>
        <mc:Fallback xmlns="">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r="-1568" b="-3779"/>
                </a:stretch>
              </a:blipFill>
            </p:spPr>
            <p:txBody>
              <a:bodyPr/>
              <a:lstStyle/>
              <a:p>
                <a:r>
                  <a:rPr lang="en-US">
                    <a:noFill/>
                  </a:rPr>
                  <a:t> </a:t>
                </a:r>
              </a:p>
            </p:txBody>
          </p:sp>
        </mc:Fallback>
      </mc:AlternateContent>
    </p:spTree>
    <p:extLst>
      <p:ext uri="{BB962C8B-B14F-4D97-AF65-F5344CB8AC3E}">
        <p14:creationId xmlns:p14="http://schemas.microsoft.com/office/powerpoint/2010/main" val="30943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Feature-Based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Plugging in </a:t>
                </a:r>
                <a14:m>
                  <m:oMath xmlns:m="http://schemas.openxmlformats.org/officeDocument/2006/math">
                    <m:r>
                      <a:rPr lang="en-US" sz="2800" i="1">
                        <a:latin typeface="Cambria Math" panose="02040503050406030204" pitchFamily="18" charset="0"/>
                      </a:rPr>
                      <m:t>h</m:t>
                    </m:r>
                  </m:oMath>
                </a14:m>
                <a:r>
                  <a:rPr lang="en-US" sz="2800" dirty="0"/>
                  <a:t> (shortened to </a:t>
                </a:r>
                <a14:m>
                  <m:oMath xmlns:m="http://schemas.openxmlformats.org/officeDocument/2006/math">
                    <m:r>
                      <a:rPr lang="en-US" sz="2800" i="1">
                        <a:latin typeface="Cambria Math" panose="02040503050406030204" pitchFamily="18" charset="0"/>
                      </a:rPr>
                      <m:t>h</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dirty="0"/>
                  <a:t>) for </a:t>
                </a:r>
                <a14:m>
                  <m:oMath xmlns:m="http://schemas.openxmlformats.org/officeDocument/2006/math">
                    <m:r>
                      <a:rPr lang="en-US" sz="2800" i="1">
                        <a:latin typeface="Cambria Math" panose="02040503050406030204" pitchFamily="18" charset="0"/>
                      </a:rPr>
                      <m:t>𝑣</m:t>
                    </m:r>
                  </m:oMath>
                </a14:m>
                <a:r>
                  <a:rPr lang="en-US" sz="2800" dirty="0"/>
                  <a:t> gives a loss function </a:t>
                </a:r>
                <a14:m>
                  <m:oMath xmlns:m="http://schemas.openxmlformats.org/officeDocument/2006/math">
                    <m:r>
                      <a:rPr lang="en-US" sz="2800" b="0" i="1" smtClean="0">
                        <a:latin typeface="Cambria Math" panose="02040503050406030204" pitchFamily="18" charset="0"/>
                      </a:rPr>
                      <m:t>𝐿</m:t>
                    </m:r>
                    <m:r>
                      <a:rPr lang="en-US" sz="2800" b="1"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b="1" dirty="0"/>
                  <a:t>.</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523220"/>
              </a:xfrm>
              <a:prstGeom prst="rect">
                <a:avLst/>
              </a:prstGeom>
              <a:blipFill>
                <a:blip r:embed="rId2"/>
                <a:stretch>
                  <a:fillRect l="-957" t="-11905" b="-3095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387739" y="2022805"/>
            <a:ext cx="11576359" cy="1317723"/>
          </a:xfrm>
          <a:prstGeom prst="rect">
            <a:avLst/>
          </a:prstGeom>
        </p:spPr>
      </p:pic>
    </p:spTree>
    <p:extLst>
      <p:ext uri="{BB962C8B-B14F-4D97-AF65-F5344CB8AC3E}">
        <p14:creationId xmlns:p14="http://schemas.microsoft.com/office/powerpoint/2010/main" val="1137176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Feature-Based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1385251"/>
              </a:xfrm>
              <a:prstGeom prst="rect">
                <a:avLst/>
              </a:prstGeom>
              <a:noFill/>
            </p:spPr>
            <p:txBody>
              <a:bodyPr wrap="square" rtlCol="0">
                <a:spAutoFit/>
              </a:bodyPr>
              <a:lstStyle/>
              <a:p>
                <a:pPr marL="285750" indent="-285750">
                  <a:buFont typeface="Arial" panose="020B0604020202020204" pitchFamily="34" charset="0"/>
                  <a:buChar char="•"/>
                </a:pPr>
                <a:r>
                  <a:rPr lang="en-US" sz="2800" dirty="0"/>
                  <a:t>Plugging in </a:t>
                </a:r>
                <a14:m>
                  <m:oMath xmlns:m="http://schemas.openxmlformats.org/officeDocument/2006/math">
                    <m:r>
                      <a:rPr lang="en-US" sz="2800" i="1">
                        <a:latin typeface="Cambria Math" panose="02040503050406030204" pitchFamily="18" charset="0"/>
                      </a:rPr>
                      <m:t>h</m:t>
                    </m:r>
                  </m:oMath>
                </a14:m>
                <a:r>
                  <a:rPr lang="en-US" sz="2800" dirty="0"/>
                  <a:t> (shortened to </a:t>
                </a:r>
                <a14:m>
                  <m:oMath xmlns:m="http://schemas.openxmlformats.org/officeDocument/2006/math">
                    <m:r>
                      <a:rPr lang="en-US" sz="2800" i="1">
                        <a:latin typeface="Cambria Math" panose="02040503050406030204" pitchFamily="18" charset="0"/>
                      </a:rPr>
                      <m:t>h</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dirty="0"/>
                  <a:t>) for </a:t>
                </a:r>
                <a14:m>
                  <m:oMath xmlns:m="http://schemas.openxmlformats.org/officeDocument/2006/math">
                    <m:r>
                      <a:rPr lang="en-US" sz="2800" i="1">
                        <a:latin typeface="Cambria Math" panose="02040503050406030204" pitchFamily="18" charset="0"/>
                      </a:rPr>
                      <m:t>𝑣</m:t>
                    </m:r>
                  </m:oMath>
                </a14:m>
                <a:r>
                  <a:rPr lang="en-US" sz="2800" dirty="0"/>
                  <a:t> gives a loss function </a:t>
                </a:r>
                <a14:m>
                  <m:oMath xmlns:m="http://schemas.openxmlformats.org/officeDocument/2006/math">
                    <m:r>
                      <a:rPr lang="en-US" sz="2800" i="1">
                        <a:latin typeface="Cambria Math" panose="02040503050406030204" pitchFamily="18" charset="0"/>
                      </a:rPr>
                      <m:t>𝐿</m:t>
                    </m:r>
                    <m:r>
                      <a:rPr lang="en-US" sz="2800" b="1"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b="1" dirty="0"/>
                  <a:t>.</a:t>
                </a:r>
              </a:p>
              <a:p>
                <a:pPr marL="285750" indent="-285750">
                  <a:buFont typeface="Arial" panose="020B0604020202020204" pitchFamily="34" charset="0"/>
                  <a:buChar char="•"/>
                </a:pPr>
                <a14:m>
                  <m:oMath xmlns:m="http://schemas.openxmlformats.org/officeDocument/2006/math">
                    <m:r>
                      <a:rPr lang="en-US" sz="2800" i="1">
                        <a:latin typeface="Cambria Math" panose="02040503050406030204" pitchFamily="18" charset="0"/>
                      </a:rPr>
                      <m:t>h</m:t>
                    </m:r>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e>
                    </m:d>
                    <m:r>
                      <a:rPr lang="en-US" sz="2800" i="1">
                        <a:latin typeface="Cambria Math" panose="02040503050406030204" pitchFamily="18" charset="0"/>
                        <a:ea typeface="Cambria Math" panose="02040503050406030204" pitchFamily="18" charset="0"/>
                      </a:rPr>
                      <m:t>=</m:t>
                    </m:r>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𝑖</m:t>
                        </m:r>
                      </m:sub>
                      <m:sup/>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𝑖</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𝑓</m:t>
                            </m:r>
                          </m:e>
                          <m:sub>
                            <m:r>
                              <a:rPr lang="en-US" sz="2800" i="1">
                                <a:latin typeface="Cambria Math" panose="02040503050406030204" pitchFamily="18" charset="0"/>
                                <a:ea typeface="Cambria Math" panose="02040503050406030204" pitchFamily="18" charset="0"/>
                              </a:rPr>
                              <m:t>𝑖</m:t>
                            </m:r>
                          </m:sub>
                        </m:sSub>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e>
                    </m:nary>
                  </m:oMath>
                </a14:m>
                <a:r>
                  <a:rPr lang="en-US" sz="2800" dirty="0"/>
                  <a:t> is a common choice for </a:t>
                </a:r>
                <a14:m>
                  <m:oMath xmlns:m="http://schemas.openxmlformats.org/officeDocument/2006/math">
                    <m:r>
                      <a:rPr lang="en-US" sz="2800" i="1">
                        <a:latin typeface="Cambria Math" panose="02040503050406030204" pitchFamily="18" charset="0"/>
                      </a:rPr>
                      <m:t>h</m:t>
                    </m:r>
                  </m:oMath>
                </a14:m>
                <a:r>
                  <a:rPr lang="en-US" sz="2800" dirty="0"/>
                  <a:t> since it is differentiable and maintains convexity.</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1385251"/>
              </a:xfrm>
              <a:prstGeom prst="rect">
                <a:avLst/>
              </a:prstGeom>
              <a:blipFill>
                <a:blip r:embed="rId2"/>
                <a:stretch>
                  <a:fillRect l="-957" t="-18018" b="-4144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387739" y="2022805"/>
            <a:ext cx="11576359" cy="1317723"/>
          </a:xfrm>
          <a:prstGeom prst="rect">
            <a:avLst/>
          </a:prstGeom>
        </p:spPr>
      </p:pic>
    </p:spTree>
    <p:extLst>
      <p:ext uri="{BB962C8B-B14F-4D97-AF65-F5344CB8AC3E}">
        <p14:creationId xmlns:p14="http://schemas.microsoft.com/office/powerpoint/2010/main" val="549285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Feature-Based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2247025"/>
              </a:xfrm>
              <a:prstGeom prst="rect">
                <a:avLst/>
              </a:prstGeom>
              <a:noFill/>
            </p:spPr>
            <p:txBody>
              <a:bodyPr wrap="square" rtlCol="0">
                <a:spAutoFit/>
              </a:bodyPr>
              <a:lstStyle/>
              <a:p>
                <a:pPr marL="285750" indent="-285750">
                  <a:buFont typeface="Arial" panose="020B0604020202020204" pitchFamily="34" charset="0"/>
                  <a:buChar char="•"/>
                </a:pPr>
                <a:r>
                  <a:rPr lang="en-US" sz="2800" dirty="0"/>
                  <a:t>Plugging in </a:t>
                </a:r>
                <a14:m>
                  <m:oMath xmlns:m="http://schemas.openxmlformats.org/officeDocument/2006/math">
                    <m:r>
                      <a:rPr lang="en-US" sz="2800" i="1">
                        <a:latin typeface="Cambria Math" panose="02040503050406030204" pitchFamily="18" charset="0"/>
                      </a:rPr>
                      <m:t>h</m:t>
                    </m:r>
                  </m:oMath>
                </a14:m>
                <a:r>
                  <a:rPr lang="en-US" sz="2800" dirty="0"/>
                  <a:t> (shortened to </a:t>
                </a:r>
                <a14:m>
                  <m:oMath xmlns:m="http://schemas.openxmlformats.org/officeDocument/2006/math">
                    <m:r>
                      <a:rPr lang="en-US" sz="2800" i="1">
                        <a:latin typeface="Cambria Math" panose="02040503050406030204" pitchFamily="18" charset="0"/>
                      </a:rPr>
                      <m:t>h</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dirty="0"/>
                  <a:t>) for </a:t>
                </a:r>
                <a14:m>
                  <m:oMath xmlns:m="http://schemas.openxmlformats.org/officeDocument/2006/math">
                    <m:r>
                      <a:rPr lang="en-US" sz="2800" i="1">
                        <a:latin typeface="Cambria Math" panose="02040503050406030204" pitchFamily="18" charset="0"/>
                      </a:rPr>
                      <m:t>𝑣</m:t>
                    </m:r>
                  </m:oMath>
                </a14:m>
                <a:r>
                  <a:rPr lang="en-US" sz="2800" dirty="0"/>
                  <a:t> gives a loss function </a:t>
                </a:r>
                <a14:m>
                  <m:oMath xmlns:m="http://schemas.openxmlformats.org/officeDocument/2006/math">
                    <m:r>
                      <a:rPr lang="en-US" sz="2800" i="1">
                        <a:latin typeface="Cambria Math" panose="02040503050406030204" pitchFamily="18" charset="0"/>
                      </a:rPr>
                      <m:t>𝐿</m:t>
                    </m:r>
                    <m:r>
                      <a:rPr lang="en-US" sz="2800" b="1"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b="1" dirty="0"/>
                  <a:t>.</a:t>
                </a:r>
              </a:p>
              <a:p>
                <a:pPr marL="285750" indent="-285750">
                  <a:buFont typeface="Arial" panose="020B0604020202020204" pitchFamily="34" charset="0"/>
                  <a:buChar char="•"/>
                </a:pPr>
                <a14:m>
                  <m:oMath xmlns:m="http://schemas.openxmlformats.org/officeDocument/2006/math">
                    <m:r>
                      <a:rPr lang="en-US" sz="2800" i="1">
                        <a:latin typeface="Cambria Math" panose="02040503050406030204" pitchFamily="18" charset="0"/>
                      </a:rPr>
                      <m:t>h</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e>
                    </m:d>
                    <m:r>
                      <a:rPr lang="en-US" sz="2800" i="1">
                        <a:latin typeface="Cambria Math" panose="02040503050406030204" pitchFamily="18" charset="0"/>
                        <a:ea typeface="Cambria Math" panose="02040503050406030204" pitchFamily="18" charset="0"/>
                      </a:rPr>
                      <m:t>=</m:t>
                    </m:r>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𝑖</m:t>
                        </m:r>
                      </m:sub>
                      <m:sup/>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𝑖</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𝑓</m:t>
                            </m:r>
                          </m:e>
                          <m:sub>
                            <m:r>
                              <a:rPr lang="en-US" sz="2800" i="1">
                                <a:latin typeface="Cambria Math" panose="02040503050406030204" pitchFamily="18" charset="0"/>
                                <a:ea typeface="Cambria Math" panose="02040503050406030204" pitchFamily="18" charset="0"/>
                              </a:rPr>
                              <m:t>𝑖</m:t>
                            </m:r>
                          </m:sub>
                        </m:sSub>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e>
                    </m:nary>
                  </m:oMath>
                </a14:m>
                <a:r>
                  <a:rPr lang="en-US" sz="2800" dirty="0"/>
                  <a:t> is a common choice for </a:t>
                </a:r>
                <a14:m>
                  <m:oMath xmlns:m="http://schemas.openxmlformats.org/officeDocument/2006/math">
                    <m:r>
                      <a:rPr lang="en-US" sz="2800" i="1">
                        <a:latin typeface="Cambria Math" panose="02040503050406030204" pitchFamily="18" charset="0"/>
                      </a:rPr>
                      <m:t>h</m:t>
                    </m:r>
                  </m:oMath>
                </a14:m>
                <a:r>
                  <a:rPr lang="en-US" sz="2800" dirty="0"/>
                  <a:t> since it is differentiable and maintains convexity.</a:t>
                </a:r>
              </a:p>
              <a:p>
                <a:pPr marL="285750" indent="-285750">
                  <a:buFont typeface="Arial" panose="020B0604020202020204" pitchFamily="34" charset="0"/>
                  <a:buChar char="•"/>
                </a:pPr>
                <a14:m>
                  <m:oMath xmlns:m="http://schemas.openxmlformats.org/officeDocument/2006/math">
                    <m:r>
                      <a:rPr lang="en-US" sz="2800" i="1">
                        <a:latin typeface="Cambria Math" panose="02040503050406030204" pitchFamily="18" charset="0"/>
                      </a:rPr>
                      <m:t>h</m:t>
                    </m:r>
                  </m:oMath>
                </a14:m>
                <a:r>
                  <a:rPr lang="en-US" sz="2800" dirty="0"/>
                  <a:t> can also be non-parametric (e.g., a decision tree) but that rules out optimizing </a:t>
                </a: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with gradient-based methods.</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2247025"/>
              </a:xfrm>
              <a:prstGeom prst="rect">
                <a:avLst/>
              </a:prstGeom>
              <a:blipFill>
                <a:blip r:embed="rId2"/>
                <a:stretch>
                  <a:fillRect l="-957" t="-11236" b="-674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387739" y="2022805"/>
            <a:ext cx="11576359" cy="1317723"/>
          </a:xfrm>
          <a:prstGeom prst="rect">
            <a:avLst/>
          </a:prstGeom>
        </p:spPr>
      </p:pic>
    </p:spTree>
    <p:extLst>
      <p:ext uri="{BB962C8B-B14F-4D97-AF65-F5344CB8AC3E}">
        <p14:creationId xmlns:p14="http://schemas.microsoft.com/office/powerpoint/2010/main" val="3345321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2098769" y="1577290"/>
            <a:ext cx="7187687" cy="1283091"/>
          </a:xfrm>
          <a:prstGeom prst="rect">
            <a:avLst/>
          </a:prstGeom>
        </p:spPr>
      </p:pic>
    </p:spTree>
    <p:extLst>
      <p:ext uri="{BB962C8B-B14F-4D97-AF65-F5344CB8AC3E}">
        <p14:creationId xmlns:p14="http://schemas.microsoft.com/office/powerpoint/2010/main" val="2251407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2098769" y="1690193"/>
            <a:ext cx="7187687" cy="1057285"/>
          </a:xfrm>
          <a:prstGeom prst="rect">
            <a:avLst/>
          </a:prstGeom>
        </p:spPr>
      </p:pic>
    </p:spTree>
    <p:extLst>
      <p:ext uri="{BB962C8B-B14F-4D97-AF65-F5344CB8AC3E}">
        <p14:creationId xmlns:p14="http://schemas.microsoft.com/office/powerpoint/2010/main" val="241049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2585323"/>
          </a:xfrm>
          <a:prstGeom prst="rect">
            <a:avLst/>
          </a:prstGeom>
          <a:noFill/>
        </p:spPr>
        <p:txBody>
          <a:bodyPr wrap="square" rtlCol="0">
            <a:spAutoFit/>
          </a:bodyPr>
          <a:lstStyle/>
          <a:p>
            <a:r>
              <a:rPr lang="en-US" dirty="0"/>
              <a:t>In an LMDP, we abstract away the concept of actions. </a:t>
            </a:r>
          </a:p>
          <a:p>
            <a:endParaRPr lang="en-US" dirty="0"/>
          </a:p>
          <a:p>
            <a:r>
              <a:rPr lang="en-US" dirty="0"/>
              <a:t>Only state transitions are considered (e.g., the particle transitions from coordinate (0,0) to coordinate (1,1)). </a:t>
            </a:r>
          </a:p>
        </p:txBody>
      </p:sp>
      <p:cxnSp>
        <p:nvCxnSpPr>
          <p:cNvPr id="133" name="Straight Arrow Connector 132">
            <a:extLst>
              <a:ext uri="{FF2B5EF4-FFF2-40B4-BE49-F238E27FC236}">
                <a16:creationId xmlns:a16="http://schemas.microsoft.com/office/drawing/2014/main" id="{947E078A-372D-8948-05D3-69565C805564}"/>
              </a:ext>
            </a:extLst>
          </p:cNvPr>
          <p:cNvCxnSpPr>
            <a:cxnSpLocks/>
          </p:cNvCxnSpPr>
          <p:nvPr/>
        </p:nvCxnSpPr>
        <p:spPr>
          <a:xfrm>
            <a:off x="6033195" y="3317631"/>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DF06239-FF77-DD6E-72BC-9213E233D26B}"/>
              </a:ext>
            </a:extLst>
          </p:cNvPr>
          <p:cNvCxnSpPr>
            <a:cxnSpLocks/>
          </p:cNvCxnSpPr>
          <p:nvPr/>
        </p:nvCxnSpPr>
        <p:spPr>
          <a:xfrm rot="5400000">
            <a:off x="5669780" y="3636201"/>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55589C91-1278-ACA8-DF17-FD74865C4CF2}"/>
              </a:ext>
            </a:extLst>
          </p:cNvPr>
          <p:cNvCxnSpPr>
            <a:cxnSpLocks/>
          </p:cNvCxnSpPr>
          <p:nvPr/>
        </p:nvCxnSpPr>
        <p:spPr>
          <a:xfrm rot="10800000">
            <a:off x="5330406" y="3317631"/>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03A94A7A-178B-3F7D-59C3-B8330ED7EE74}"/>
              </a:ext>
            </a:extLst>
          </p:cNvPr>
          <p:cNvCxnSpPr>
            <a:cxnSpLocks/>
          </p:cNvCxnSpPr>
          <p:nvPr/>
        </p:nvCxnSpPr>
        <p:spPr>
          <a:xfrm rot="16200000">
            <a:off x="5669780" y="2972928"/>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811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2098769" y="1955317"/>
            <a:ext cx="7187687" cy="527036"/>
          </a:xfrm>
          <a:prstGeom prst="rect">
            <a:avLst/>
          </a:prstGeom>
        </p:spPr>
      </p:pic>
    </p:spTree>
    <p:extLst>
      <p:ext uri="{BB962C8B-B14F-4D97-AF65-F5344CB8AC3E}">
        <p14:creationId xmlns:p14="http://schemas.microsoft.com/office/powerpoint/2010/main" val="3975756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387739" y="2022805"/>
            <a:ext cx="11576359" cy="131772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52322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ends up being a cross-entropy loss function. </a:t>
                </a:r>
              </a:p>
            </p:txBody>
          </p:sp>
        </mc:Choice>
        <mc:Fallback xmlns="">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523220"/>
              </a:xfrm>
              <a:prstGeom prst="rect">
                <a:avLst/>
              </a:prstGeom>
              <a:blipFill>
                <a:blip r:embed="rId3"/>
                <a:stretch>
                  <a:fillRect l="-957" t="-11905" b="-30952"/>
                </a:stretch>
              </a:blipFill>
            </p:spPr>
            <p:txBody>
              <a:bodyPr/>
              <a:lstStyle/>
              <a:p>
                <a:r>
                  <a:rPr lang="en-US">
                    <a:noFill/>
                  </a:rPr>
                  <a:t> </a:t>
                </a:r>
              </a:p>
            </p:txBody>
          </p:sp>
        </mc:Fallback>
      </mc:AlternateContent>
    </p:spTree>
    <p:extLst>
      <p:ext uri="{BB962C8B-B14F-4D97-AF65-F5344CB8AC3E}">
        <p14:creationId xmlns:p14="http://schemas.microsoft.com/office/powerpoint/2010/main" val="3651266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519403" y="1673996"/>
            <a:ext cx="8830010" cy="1280273"/>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181588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ends up being a cross-entropy loss function.</a:t>
                </a:r>
              </a:p>
              <a:p>
                <a:pPr marL="285750" indent="-285750">
                  <a:buFont typeface="Arial" panose="020B0604020202020204" pitchFamily="34" charset="0"/>
                  <a:buChar char="•"/>
                </a:pPr>
                <a:r>
                  <a:rPr lang="en-US" sz="2800" dirty="0"/>
                  <a:t>In most cases, </a:t>
                </a:r>
                <a:r>
                  <a:rPr lang="en-US" sz="2800" dirty="0" err="1"/>
                  <a:t>Softmax</a:t>
                </a:r>
                <a:r>
                  <a:rPr lang="en-US" sz="2800" dirty="0"/>
                  <a:t> models are overparameterized, justifying the addition of a regularization term </a:t>
                </a:r>
                <a14:m>
                  <m:oMath xmlns:m="http://schemas.openxmlformats.org/officeDocument/2006/math">
                    <m:r>
                      <a:rPr lang="en-US" sz="2800" b="0" i="1" smtClean="0">
                        <a:latin typeface="Cambria Math" panose="02040503050406030204" pitchFamily="18" charset="0"/>
                      </a:rPr>
                      <m:t>𝑔</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weighted by a scalar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oMath>
                </a14:m>
                <a:r>
                  <a:rPr lang="en-US" sz="2800" dirty="0"/>
                  <a:t>. </a:t>
                </a:r>
              </a:p>
              <a:p>
                <a:pPr marL="285750" indent="-285750">
                  <a:buFont typeface="Arial" panose="020B0604020202020204" pitchFamily="34" charset="0"/>
                  <a:buChar char="•"/>
                </a:pPr>
                <a:endParaRPr lang="en-US" sz="2800" dirty="0"/>
              </a:p>
            </p:txBody>
          </p:sp>
        </mc:Choice>
        <mc:Fallback>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1815882"/>
              </a:xfrm>
              <a:prstGeom prst="rect">
                <a:avLst/>
              </a:prstGeom>
              <a:blipFill>
                <a:blip r:embed="rId3"/>
                <a:stretch>
                  <a:fillRect l="-957" t="-3472"/>
                </a:stretch>
              </a:blipFill>
            </p:spPr>
            <p:txBody>
              <a:bodyPr/>
              <a:lstStyle/>
              <a:p>
                <a:r>
                  <a:rPr lang="en-US">
                    <a:noFill/>
                  </a:rPr>
                  <a:t> </a:t>
                </a:r>
              </a:p>
            </p:txBody>
          </p:sp>
        </mc:Fallback>
      </mc:AlternateContent>
    </p:spTree>
    <p:extLst>
      <p:ext uri="{BB962C8B-B14F-4D97-AF65-F5344CB8AC3E}">
        <p14:creationId xmlns:p14="http://schemas.microsoft.com/office/powerpoint/2010/main" val="2150633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Regularization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519403" y="1673996"/>
            <a:ext cx="8830010" cy="128027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268342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Sup>
                      <m:sSubSupPr>
                        <m:ctrlPr>
                          <a:rPr lang="en-US" sz="2800" i="1" smtClean="0">
                            <a:latin typeface="Cambria Math" panose="02040503050406030204" pitchFamily="18" charset="0"/>
                          </a:rPr>
                        </m:ctrlPr>
                      </m:sSubSupPr>
                      <m:e>
                        <m:d>
                          <m:dPr>
                            <m:begChr m:val="‖"/>
                            <m:endChr m:val="‖"/>
                            <m:ctrlPr>
                              <a:rPr lang="en-US" sz="2800" i="1" smtClean="0">
                                <a:latin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e>
                        </m:d>
                      </m:e>
                      <m:sub>
                        <m:r>
                          <a:rPr lang="en-US" sz="2800" b="0" i="1" smtClean="0">
                            <a:latin typeface="Cambria Math" panose="02040503050406030204" pitchFamily="18" charset="0"/>
                          </a:rPr>
                          <m:t>2</m:t>
                        </m:r>
                      </m:sub>
                      <m:sup>
                        <m:r>
                          <a:rPr lang="en-US" sz="2800" b="0" i="1" smtClean="0">
                            <a:latin typeface="Cambria Math" panose="02040503050406030204" pitchFamily="18" charset="0"/>
                          </a:rPr>
                          <m:t>2</m:t>
                        </m:r>
                      </m:sup>
                    </m:sSubSup>
                  </m:oMath>
                </a14:m>
                <a:r>
                  <a:rPr lang="en-US" sz="2800" dirty="0"/>
                  <a:t> and </a:t>
                </a:r>
                <a14:m>
                  <m:oMath xmlns:m="http://schemas.openxmlformats.org/officeDocument/2006/math">
                    <m:sSub>
                      <m:sSubPr>
                        <m:ctrlPr>
                          <a:rPr lang="en-US" sz="2800" i="1" smtClean="0">
                            <a:latin typeface="Cambria Math" panose="02040503050406030204" pitchFamily="18" charset="0"/>
                          </a:rPr>
                        </m:ctrlPr>
                      </m:sSubPr>
                      <m:e>
                        <m:d>
                          <m:dPr>
                            <m:begChr m:val="‖"/>
                            <m:endChr m:val="‖"/>
                            <m:ctrlPr>
                              <a:rPr lang="en-US" sz="2800" i="1" smtClean="0">
                                <a:latin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e>
                        </m:d>
                      </m:e>
                      <m:sub>
                        <m:r>
                          <a:rPr lang="en-US" sz="2800" b="0" i="1" smtClean="0">
                            <a:latin typeface="Cambria Math" panose="02040503050406030204" pitchFamily="18" charset="0"/>
                          </a:rPr>
                          <m:t>1</m:t>
                        </m:r>
                      </m:sub>
                    </m:sSub>
                  </m:oMath>
                </a14:m>
                <a:r>
                  <a:rPr lang="en-US" sz="2800" dirty="0"/>
                  <a:t> (the L2 norm squared and L1 norm, respectively) are common choices. </a:t>
                </a:r>
              </a:p>
              <a:p>
                <a:pPr marL="285750" indent="-285750">
                  <a:buFont typeface="Arial" panose="020B0604020202020204" pitchFamily="34" charset="0"/>
                  <a:buChar char="•"/>
                </a:pPr>
                <a14:m>
                  <m:oMath xmlns:m="http://schemas.openxmlformats.org/officeDocument/2006/math">
                    <m:sSub>
                      <m:sSubPr>
                        <m:ctrlPr>
                          <a:rPr lang="en-US" sz="2800" i="1" smtClean="0">
                            <a:latin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𝜽</m:t>
                        </m:r>
                      </m:e>
                      <m:sub>
                        <m:r>
                          <a:rPr lang="en-US" sz="2800" b="0" i="1" smtClean="0">
                            <a:latin typeface="Cambria Math" panose="02040503050406030204" pitchFamily="18" charset="0"/>
                          </a:rPr>
                          <m:t>𝑀𝐿𝐸</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𝜽</m:t>
                        </m:r>
                      </m:e>
                      <m:sub>
                        <m:r>
                          <a:rPr lang="en-US" sz="2800" b="0" i="1" smtClean="0">
                            <a:latin typeface="Cambria Math" panose="02040503050406030204" pitchFamily="18" charset="0"/>
                          </a:rPr>
                          <m:t>𝑀𝐴𝑃</m:t>
                        </m:r>
                      </m:sub>
                    </m:sSub>
                  </m:oMath>
                </a14:m>
                <a:r>
                  <a:rPr lang="en-US" sz="2800" dirty="0"/>
                  <a:t> (the Maximum A Posteriori of </a:t>
                </a:r>
                <a14:m>
                  <m:oMath xmlns:m="http://schemas.openxmlformats.org/officeDocument/2006/math">
                    <m:r>
                      <a:rPr lang="en-US" sz="2800" b="1" i="1" smtClean="0">
                        <a:latin typeface="Cambria Math" panose="02040503050406030204" pitchFamily="18" charset="0"/>
                        <a:ea typeface="Cambria Math" panose="02040503050406030204" pitchFamily="18" charset="0"/>
                      </a:rPr>
                      <m:t>𝜽</m:t>
                    </m:r>
                  </m:oMath>
                </a14:m>
                <a:r>
                  <a:rPr lang="en-US" sz="2800" dirty="0"/>
                  <a:t>), when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λ</m:t>
                    </m:r>
                    <m:r>
                      <a:rPr lang="en-US" sz="2800" b="0" i="1" smtClean="0">
                        <a:latin typeface="Cambria Math" panose="02040503050406030204" pitchFamily="18" charset="0"/>
                      </a:rPr>
                      <m:t>𝑔</m:t>
                    </m:r>
                    <m:d>
                      <m:dPr>
                        <m:ctrlPr>
                          <a:rPr lang="en-US" sz="2800" b="0" i="1" smtClean="0">
                            <a:latin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e>
                    </m:d>
                    <m:r>
                      <a:rPr lang="en-US" sz="2800" b="0" i="1"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log</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𝑝</m:t>
                    </m:r>
                    <m:d>
                      <m:dPr>
                        <m:ctrlPr>
                          <a:rPr lang="en-US" sz="2800" b="0" i="1" smtClean="0">
                            <a:latin typeface="Cambria Math" panose="02040503050406030204" pitchFamily="18" charset="0"/>
                            <a:ea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𝜆</m:t>
                        </m:r>
                      </m:e>
                    </m:d>
                    <m:r>
                      <a:rPr lang="en-US" sz="2800" b="0" i="1" smtClean="0">
                        <a:latin typeface="Cambria Math" panose="02040503050406030204" pitchFamily="18" charset="0"/>
                        <a:ea typeface="Cambria Math" panose="02040503050406030204" pitchFamily="18" charset="0"/>
                      </a:rPr>
                      <m:t>)</m:t>
                    </m:r>
                  </m:oMath>
                </a14:m>
                <a:r>
                  <a:rPr lang="en-US" sz="2800" dirty="0"/>
                  <a:t> where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m:t>
                    </m:r>
                  </m:oMath>
                </a14:m>
                <a:r>
                  <a:rPr lang="en-US" sz="2800" dirty="0"/>
                  <a:t> is some prior distribution of </a:t>
                </a:r>
                <a14:m>
                  <m:oMath xmlns:m="http://schemas.openxmlformats.org/officeDocument/2006/math">
                    <m:r>
                      <a:rPr lang="en-US" sz="2800" b="1" i="1" smtClean="0">
                        <a:latin typeface="Cambria Math" panose="02040503050406030204" pitchFamily="18" charset="0"/>
                        <a:ea typeface="Cambria Math" panose="02040503050406030204" pitchFamily="18" charset="0"/>
                      </a:rPr>
                      <m:t>𝜽</m:t>
                    </m:r>
                  </m:oMath>
                </a14:m>
                <a:r>
                  <a:rPr lang="en-US" sz="2800" dirty="0"/>
                  <a:t> with some tunable hyperparameter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oMath>
                </a14:m>
                <a:r>
                  <a:rPr lang="en-US" sz="2800" dirty="0"/>
                  <a:t>. </a:t>
                </a:r>
                <a:endParaRPr lang="en-US" sz="2800" b="1" dirty="0"/>
              </a:p>
              <a:p>
                <a:pPr marL="285750" indent="-285750">
                  <a:buFont typeface="Arial" panose="020B0604020202020204" pitchFamily="34" charset="0"/>
                  <a:buChar char="•"/>
                </a:pPr>
                <a:endParaRPr lang="en-US" sz="2800" dirty="0"/>
              </a:p>
            </p:txBody>
          </p:sp>
        </mc:Choice>
        <mc:Fallback xmlns="">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2683427"/>
              </a:xfrm>
              <a:prstGeom prst="rect">
                <a:avLst/>
              </a:prstGeom>
              <a:blipFill>
                <a:blip r:embed="rId3"/>
                <a:stretch>
                  <a:fillRect l="-957" t="-1878"/>
                </a:stretch>
              </a:blipFill>
            </p:spPr>
            <p:txBody>
              <a:bodyPr/>
              <a:lstStyle/>
              <a:p>
                <a:r>
                  <a:rPr lang="en-US">
                    <a:noFill/>
                  </a:rPr>
                  <a:t> </a:t>
                </a:r>
              </a:p>
            </p:txBody>
          </p:sp>
        </mc:Fallback>
      </mc:AlternateContent>
    </p:spTree>
    <p:extLst>
      <p:ext uri="{BB962C8B-B14F-4D97-AF65-F5344CB8AC3E}">
        <p14:creationId xmlns:p14="http://schemas.microsoft.com/office/powerpoint/2010/main" val="743125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1905" y="2593216"/>
            <a:ext cx="8997539" cy="1822979"/>
          </a:xfrm>
          <a:prstGeom prst="rect">
            <a:avLst/>
          </a:prstGeom>
        </p:spPr>
      </p:pic>
    </p:spTree>
    <p:extLst>
      <p:ext uri="{BB962C8B-B14F-4D97-AF65-F5344CB8AC3E}">
        <p14:creationId xmlns:p14="http://schemas.microsoft.com/office/powerpoint/2010/main" val="25900338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28614" y="1639121"/>
            <a:ext cx="10456774" cy="3703441"/>
          </a:xfrm>
          <a:prstGeom prst="rect">
            <a:avLst/>
          </a:prstGeom>
        </p:spPr>
      </p:pic>
    </p:spTree>
    <p:extLst>
      <p:ext uri="{BB962C8B-B14F-4D97-AF65-F5344CB8AC3E}">
        <p14:creationId xmlns:p14="http://schemas.microsoft.com/office/powerpoint/2010/main" val="1125821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762966" y="1408036"/>
            <a:ext cx="8879157" cy="3384586"/>
          </a:xfrm>
          <a:prstGeom prst="rect">
            <a:avLst/>
          </a:prstGeom>
        </p:spPr>
      </p:pic>
    </p:spTree>
    <p:extLst>
      <p:ext uri="{BB962C8B-B14F-4D97-AF65-F5344CB8AC3E}">
        <p14:creationId xmlns:p14="http://schemas.microsoft.com/office/powerpoint/2010/main" val="682530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04EE7E-10E3-8121-7C50-8DEFA68E728C}"/>
                  </a:ext>
                </a:extLst>
              </p:cNvPr>
              <p:cNvSpPr txBox="1"/>
              <p:nvPr/>
            </p:nvSpPr>
            <p:spPr>
              <a:xfrm>
                <a:off x="128953" y="4924707"/>
                <a:ext cx="11934093"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For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=0</m:t>
                    </m:r>
                  </m:oMath>
                </a14:m>
                <a:r>
                  <a:rPr lang="en-US" sz="2800" dirty="0"/>
                  <a:t> (i.e., the original gradient), </a:t>
                </a:r>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rPr>
                          <m:t>𝑖</m:t>
                        </m:r>
                      </m:sub>
                    </m:sSub>
                  </m:oMath>
                </a14:m>
                <a:r>
                  <a:rPr lang="en-US" sz="2800" dirty="0"/>
                  <a:t> is optimal when the number of observed transitions to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matches the expected number of transitions to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given the observed transitions from </a:t>
                </a:r>
                <a14:m>
                  <m:oMath xmlns:m="http://schemas.openxmlformats.org/officeDocument/2006/math">
                    <m:r>
                      <a:rPr lang="en-US" sz="2800" b="0" i="1" smtClean="0">
                        <a:latin typeface="Cambria Math" panose="02040503050406030204" pitchFamily="18" charset="0"/>
                      </a:rPr>
                      <m:t>𝑥</m:t>
                    </m:r>
                  </m:oMath>
                </a14:m>
                <a:r>
                  <a:rPr lang="en-US" sz="2800" dirty="0"/>
                  <a:t> for all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𝑥</m:t>
                    </m:r>
                  </m:oMath>
                </a14:m>
                <a:r>
                  <a:rPr lang="en-US" sz="2800" dirty="0"/>
                  <a:t>.</a:t>
                </a:r>
              </a:p>
            </p:txBody>
          </p:sp>
        </mc:Choice>
        <mc:Fallback xmlns="">
          <p:sp>
            <p:nvSpPr>
              <p:cNvPr id="4" name="TextBox 3">
                <a:extLst>
                  <a:ext uri="{FF2B5EF4-FFF2-40B4-BE49-F238E27FC236}">
                    <a16:creationId xmlns:a16="http://schemas.microsoft.com/office/drawing/2014/main" id="{1D04EE7E-10E3-8121-7C50-8DEFA68E728C}"/>
                  </a:ext>
                </a:extLst>
              </p:cNvPr>
              <p:cNvSpPr txBox="1">
                <a:spLocks noRot="1" noChangeAspect="1" noMove="1" noResize="1" noEditPoints="1" noAdjustHandles="1" noChangeArrowheads="1" noChangeShapeType="1" noTextEdit="1"/>
              </p:cNvSpPr>
              <p:nvPr/>
            </p:nvSpPr>
            <p:spPr>
              <a:xfrm>
                <a:off x="128953" y="4924707"/>
                <a:ext cx="11934093" cy="1384995"/>
              </a:xfrm>
              <a:prstGeom prst="rect">
                <a:avLst/>
              </a:prstGeom>
              <a:blipFill>
                <a:blip r:embed="rId3"/>
                <a:stretch>
                  <a:fillRect l="-957" t="-4545" b="-10909"/>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6DBDB038-B904-04AF-786B-F457ACF0F3E4}"/>
              </a:ext>
            </a:extLst>
          </p:cNvPr>
          <p:cNvPicPr>
            <a:picLocks noChangeAspect="1"/>
          </p:cNvPicPr>
          <p:nvPr/>
        </p:nvPicPr>
        <p:blipFill>
          <a:blip r:embed="rId4"/>
          <a:srcRect/>
          <a:stretch/>
        </p:blipFill>
        <p:spPr>
          <a:xfrm>
            <a:off x="1762966" y="1408036"/>
            <a:ext cx="8879157" cy="3384586"/>
          </a:xfrm>
          <a:prstGeom prst="rect">
            <a:avLst/>
          </a:prstGeom>
        </p:spPr>
      </p:pic>
    </p:spTree>
    <p:extLst>
      <p:ext uri="{BB962C8B-B14F-4D97-AF65-F5344CB8AC3E}">
        <p14:creationId xmlns:p14="http://schemas.microsoft.com/office/powerpoint/2010/main" val="537577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Hessian of the Loss Function(Diagonal)</a:t>
            </a:r>
          </a:p>
        </p:txBody>
      </p:sp>
      <p:grpSp>
        <p:nvGrpSpPr>
          <p:cNvPr id="6" name="Group 5">
            <a:extLst>
              <a:ext uri="{FF2B5EF4-FFF2-40B4-BE49-F238E27FC236}">
                <a16:creationId xmlns:a16="http://schemas.microsoft.com/office/drawing/2014/main" id="{5308C29E-AE6A-1448-8DC9-02F37D5078F7}"/>
              </a:ext>
            </a:extLst>
          </p:cNvPr>
          <p:cNvGrpSpPr/>
          <p:nvPr/>
        </p:nvGrpSpPr>
        <p:grpSpPr>
          <a:xfrm>
            <a:off x="1382620" y="1371833"/>
            <a:ext cx="9971179" cy="5329270"/>
            <a:chOff x="1382620" y="1371833"/>
            <a:chExt cx="9971179" cy="5329270"/>
          </a:xfrm>
        </p:grpSpPr>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2620" y="1371833"/>
              <a:ext cx="9971179" cy="5329270"/>
            </a:xfrm>
            <a:prstGeom prst="rect">
              <a:avLst/>
            </a:prstGeom>
          </p:spPr>
        </p:pic>
        <p:sp>
          <p:nvSpPr>
            <p:cNvPr id="4" name="Rectangle 3">
              <a:extLst>
                <a:ext uri="{FF2B5EF4-FFF2-40B4-BE49-F238E27FC236}">
                  <a16:creationId xmlns:a16="http://schemas.microsoft.com/office/drawing/2014/main" id="{28AFF654-C543-3B59-72DD-661FAF45867C}"/>
                </a:ext>
              </a:extLst>
            </p:cNvPr>
            <p:cNvSpPr/>
            <p:nvPr/>
          </p:nvSpPr>
          <p:spPr>
            <a:xfrm>
              <a:off x="7890554" y="5646042"/>
              <a:ext cx="398100" cy="528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3C37286-FD58-03F1-4CED-6BC959DCF0D4}"/>
                    </a:ext>
                  </a:extLst>
                </p:cNvPr>
                <p:cNvSpPr txBox="1"/>
                <p:nvPr/>
              </p:nvSpPr>
              <p:spPr>
                <a:xfrm>
                  <a:off x="5914855" y="5518164"/>
                  <a:ext cx="450764"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m:t>
                        </m:r>
                      </m:oMath>
                    </m:oMathPara>
                  </a14:m>
                  <a:endParaRPr lang="en-US" sz="3600" dirty="0"/>
                </a:p>
              </p:txBody>
            </p:sp>
          </mc:Choice>
          <mc:Fallback xmlns="">
            <p:sp>
              <p:nvSpPr>
                <p:cNvPr id="5" name="TextBox 4">
                  <a:extLst>
                    <a:ext uri="{FF2B5EF4-FFF2-40B4-BE49-F238E27FC236}">
                      <a16:creationId xmlns:a16="http://schemas.microsoft.com/office/drawing/2014/main" id="{13C37286-FD58-03F1-4CED-6BC959DCF0D4}"/>
                    </a:ext>
                  </a:extLst>
                </p:cNvPr>
                <p:cNvSpPr txBox="1">
                  <a:spLocks noRot="1" noChangeAspect="1" noMove="1" noResize="1" noEditPoints="1" noAdjustHandles="1" noChangeArrowheads="1" noChangeShapeType="1" noTextEdit="1"/>
                </p:cNvSpPr>
                <p:nvPr/>
              </p:nvSpPr>
              <p:spPr>
                <a:xfrm>
                  <a:off x="5914855" y="5518164"/>
                  <a:ext cx="450764" cy="646331"/>
                </a:xfrm>
                <a:prstGeom prst="rect">
                  <a:avLst/>
                </a:prstGeom>
                <a:blipFill>
                  <a:blip r:embed="rId3"/>
                  <a:stretch>
                    <a:fillRect l="-13514" r="-13514" b="-21154"/>
                  </a:stretch>
                </a:blipFill>
              </p:spPr>
              <p:txBody>
                <a:bodyPr/>
                <a:lstStyle/>
                <a:p>
                  <a:r>
                    <a:rPr lang="en-US">
                      <a:noFill/>
                    </a:rPr>
                    <a:t> </a:t>
                  </a:r>
                </a:p>
              </p:txBody>
            </p:sp>
          </mc:Fallback>
        </mc:AlternateContent>
      </p:grpSp>
    </p:spTree>
    <p:extLst>
      <p:ext uri="{BB962C8B-B14F-4D97-AF65-F5344CB8AC3E}">
        <p14:creationId xmlns:p14="http://schemas.microsoft.com/office/powerpoint/2010/main" val="4209990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Hessian of the Loss Function(Diagonal)</a:t>
            </a:r>
          </a:p>
        </p:txBody>
      </p:sp>
      <p:grpSp>
        <p:nvGrpSpPr>
          <p:cNvPr id="9" name="Group 8">
            <a:extLst>
              <a:ext uri="{FF2B5EF4-FFF2-40B4-BE49-F238E27FC236}">
                <a16:creationId xmlns:a16="http://schemas.microsoft.com/office/drawing/2014/main" id="{70480C20-9D87-CDDA-1341-CC9DE639C39E}"/>
              </a:ext>
            </a:extLst>
          </p:cNvPr>
          <p:cNvGrpSpPr/>
          <p:nvPr/>
        </p:nvGrpSpPr>
        <p:grpSpPr>
          <a:xfrm>
            <a:off x="1382620" y="2023317"/>
            <a:ext cx="9971179" cy="4026302"/>
            <a:chOff x="1382620" y="2023317"/>
            <a:chExt cx="9971179" cy="4026302"/>
          </a:xfrm>
        </p:grpSpPr>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2620" y="2023317"/>
              <a:ext cx="9971179" cy="4026302"/>
            </a:xfrm>
            <a:prstGeom prst="rect">
              <a:avLst/>
            </a:prstGeom>
          </p:spPr>
        </p:pic>
        <p:pic>
          <p:nvPicPr>
            <p:cNvPr id="7" name="Picture 6">
              <a:extLst>
                <a:ext uri="{FF2B5EF4-FFF2-40B4-BE49-F238E27FC236}">
                  <a16:creationId xmlns:a16="http://schemas.microsoft.com/office/drawing/2014/main" id="{FD88226C-C6CB-C5A7-2D8D-0BEC7732F675}"/>
                </a:ext>
              </a:extLst>
            </p:cNvPr>
            <p:cNvPicPr>
              <a:picLocks noChangeAspect="1"/>
            </p:cNvPicPr>
            <p:nvPr/>
          </p:nvPicPr>
          <p:blipFill>
            <a:blip r:embed="rId3"/>
            <a:stretch>
              <a:fillRect/>
            </a:stretch>
          </p:blipFill>
          <p:spPr>
            <a:xfrm>
              <a:off x="6819696" y="4579516"/>
              <a:ext cx="179363" cy="1371600"/>
            </a:xfrm>
            <a:prstGeom prst="rect">
              <a:avLst/>
            </a:prstGeom>
          </p:spPr>
        </p:pic>
        <p:sp>
          <p:nvSpPr>
            <p:cNvPr id="8" name="Freeform 7">
              <a:extLst>
                <a:ext uri="{FF2B5EF4-FFF2-40B4-BE49-F238E27FC236}">
                  <a16:creationId xmlns:a16="http://schemas.microsoft.com/office/drawing/2014/main" id="{6AF45019-E08A-0CAF-66D2-A93366FE3631}"/>
                </a:ext>
              </a:extLst>
            </p:cNvPr>
            <p:cNvSpPr/>
            <p:nvPr/>
          </p:nvSpPr>
          <p:spPr>
            <a:xfrm>
              <a:off x="8815227" y="4551452"/>
              <a:ext cx="267128" cy="1428108"/>
            </a:xfrm>
            <a:custGeom>
              <a:avLst/>
              <a:gdLst>
                <a:gd name="connsiteX0" fmla="*/ 0 w 267128"/>
                <a:gd name="connsiteY0" fmla="*/ 61645 h 1428108"/>
                <a:gd name="connsiteX1" fmla="*/ 71919 w 267128"/>
                <a:gd name="connsiteY1" fmla="*/ 760287 h 1428108"/>
                <a:gd name="connsiteX2" fmla="*/ 0 w 267128"/>
                <a:gd name="connsiteY2" fmla="*/ 1428108 h 1428108"/>
                <a:gd name="connsiteX3" fmla="*/ 267128 w 267128"/>
                <a:gd name="connsiteY3" fmla="*/ 1417833 h 1428108"/>
                <a:gd name="connsiteX4" fmla="*/ 205483 w 267128"/>
                <a:gd name="connsiteY4" fmla="*/ 0 h 1428108"/>
                <a:gd name="connsiteX5" fmla="*/ 0 w 267128"/>
                <a:gd name="connsiteY5" fmla="*/ 61645 h 142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28" h="1428108">
                  <a:moveTo>
                    <a:pt x="0" y="61645"/>
                  </a:moveTo>
                  <a:lnTo>
                    <a:pt x="71919" y="760287"/>
                  </a:lnTo>
                  <a:lnTo>
                    <a:pt x="0" y="1428108"/>
                  </a:lnTo>
                  <a:lnTo>
                    <a:pt x="267128" y="1417833"/>
                  </a:lnTo>
                  <a:lnTo>
                    <a:pt x="205483" y="0"/>
                  </a:lnTo>
                  <a:lnTo>
                    <a:pt x="0" y="6164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7310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1477328"/>
              </a:xfrm>
              <a:prstGeom prst="rect">
                <a:avLst/>
              </a:prstGeom>
              <a:noFill/>
            </p:spPr>
            <p:txBody>
              <a:bodyPr wrap="square" rtlCol="0">
                <a:spAutoFit/>
              </a:bodyPr>
              <a:lstStyle/>
              <a:p>
                <a:r>
                  <a:rPr lang="en-US" dirty="0"/>
                  <a:t>We assume that there is some default policy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0</m:t>
                        </m:r>
                      </m:sup>
                    </m:sSup>
                  </m:oMath>
                </a14:m>
                <a:r>
                  <a:rPr lang="en-US" dirty="0"/>
                  <a:t> the particle will follow when not actively controlled. </a:t>
                </a:r>
              </a:p>
            </p:txBody>
          </p:sp>
        </mc:Choice>
        <mc:Fallback xmlns="">
          <p:sp>
            <p:nvSpPr>
              <p:cNvPr id="131" name="TextBox 130">
                <a:extLst>
                  <a:ext uri="{FF2B5EF4-FFF2-40B4-BE49-F238E27FC236}">
                    <a16:creationId xmlns:a16="http://schemas.microsoft.com/office/drawing/2014/main" id="{BA7FBD62-533C-0847-94B5-6CAEDAFA5F24}"/>
                  </a:ext>
                </a:extLst>
              </p:cNvPr>
              <p:cNvSpPr txBox="1">
                <a:spLocks noRot="1" noChangeAspect="1" noMove="1" noResize="1" noEditPoints="1" noAdjustHandles="1" noChangeArrowheads="1" noChangeShapeType="1" noTextEdit="1"/>
              </p:cNvSpPr>
              <p:nvPr/>
            </p:nvSpPr>
            <p:spPr>
              <a:xfrm>
                <a:off x="8956431" y="1899138"/>
                <a:ext cx="2403231" cy="1477328"/>
              </a:xfrm>
              <a:prstGeom prst="rect">
                <a:avLst/>
              </a:prstGeom>
              <a:blipFill>
                <a:blip r:embed="rId3"/>
                <a:stretch>
                  <a:fillRect l="-2105" t="-1709" b="-5983"/>
                </a:stretch>
              </a:blipFill>
            </p:spPr>
            <p:txBody>
              <a:bodyPr/>
              <a:lstStyle/>
              <a:p>
                <a:r>
                  <a:rPr lang="en-US">
                    <a:noFill/>
                  </a:rPr>
                  <a:t> </a:t>
                </a:r>
              </a:p>
            </p:txBody>
          </p:sp>
        </mc:Fallback>
      </mc:AlternateContent>
    </p:spTree>
    <p:extLst>
      <p:ext uri="{BB962C8B-B14F-4D97-AF65-F5344CB8AC3E}">
        <p14:creationId xmlns:p14="http://schemas.microsoft.com/office/powerpoint/2010/main" val="4009003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Hessian of the Loss Function(Off-Diagonal)</a:t>
            </a:r>
          </a:p>
        </p:txBody>
      </p:sp>
      <p:grpSp>
        <p:nvGrpSpPr>
          <p:cNvPr id="6" name="Group 5">
            <a:extLst>
              <a:ext uri="{FF2B5EF4-FFF2-40B4-BE49-F238E27FC236}">
                <a16:creationId xmlns:a16="http://schemas.microsoft.com/office/drawing/2014/main" id="{BE1512ED-993C-8CE8-61EA-392284DB364F}"/>
              </a:ext>
            </a:extLst>
          </p:cNvPr>
          <p:cNvGrpSpPr/>
          <p:nvPr/>
        </p:nvGrpSpPr>
        <p:grpSpPr>
          <a:xfrm>
            <a:off x="1382620" y="2041323"/>
            <a:ext cx="9971179" cy="3990289"/>
            <a:chOff x="1382620" y="2041323"/>
            <a:chExt cx="9971179" cy="3990289"/>
          </a:xfrm>
        </p:grpSpPr>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2620" y="2041323"/>
              <a:ext cx="9971179" cy="3990289"/>
            </a:xfrm>
            <a:prstGeom prst="rect">
              <a:avLst/>
            </a:prstGeom>
          </p:spPr>
        </p:pic>
        <p:pic>
          <p:nvPicPr>
            <p:cNvPr id="4" name="Picture 3">
              <a:extLst>
                <a:ext uri="{FF2B5EF4-FFF2-40B4-BE49-F238E27FC236}">
                  <a16:creationId xmlns:a16="http://schemas.microsoft.com/office/drawing/2014/main" id="{CDCF6BAE-3BD1-F932-89C3-5E7761B2BA60}"/>
                </a:ext>
              </a:extLst>
            </p:cNvPr>
            <p:cNvPicPr>
              <a:picLocks noChangeAspect="1"/>
            </p:cNvPicPr>
            <p:nvPr/>
          </p:nvPicPr>
          <p:blipFill>
            <a:blip r:embed="rId3"/>
            <a:stretch>
              <a:fillRect/>
            </a:stretch>
          </p:blipFill>
          <p:spPr>
            <a:xfrm>
              <a:off x="8782061" y="4660012"/>
              <a:ext cx="179363" cy="1371600"/>
            </a:xfrm>
            <a:prstGeom prst="rect">
              <a:avLst/>
            </a:prstGeom>
          </p:spPr>
        </p:pic>
        <p:sp>
          <p:nvSpPr>
            <p:cNvPr id="5" name="Freeform 4">
              <a:extLst>
                <a:ext uri="{FF2B5EF4-FFF2-40B4-BE49-F238E27FC236}">
                  <a16:creationId xmlns:a16="http://schemas.microsoft.com/office/drawing/2014/main" id="{BF092813-0F2E-1D40-F2F9-B848A6AA8EBF}"/>
                </a:ext>
              </a:extLst>
            </p:cNvPr>
            <p:cNvSpPr/>
            <p:nvPr/>
          </p:nvSpPr>
          <p:spPr>
            <a:xfrm>
              <a:off x="10818687" y="4551452"/>
              <a:ext cx="267128" cy="1428108"/>
            </a:xfrm>
            <a:custGeom>
              <a:avLst/>
              <a:gdLst>
                <a:gd name="connsiteX0" fmla="*/ 0 w 267128"/>
                <a:gd name="connsiteY0" fmla="*/ 61645 h 1428108"/>
                <a:gd name="connsiteX1" fmla="*/ 71919 w 267128"/>
                <a:gd name="connsiteY1" fmla="*/ 760287 h 1428108"/>
                <a:gd name="connsiteX2" fmla="*/ 0 w 267128"/>
                <a:gd name="connsiteY2" fmla="*/ 1428108 h 1428108"/>
                <a:gd name="connsiteX3" fmla="*/ 267128 w 267128"/>
                <a:gd name="connsiteY3" fmla="*/ 1417833 h 1428108"/>
                <a:gd name="connsiteX4" fmla="*/ 205483 w 267128"/>
                <a:gd name="connsiteY4" fmla="*/ 0 h 1428108"/>
                <a:gd name="connsiteX5" fmla="*/ 0 w 267128"/>
                <a:gd name="connsiteY5" fmla="*/ 61645 h 142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128" h="1428108">
                  <a:moveTo>
                    <a:pt x="0" y="61645"/>
                  </a:moveTo>
                  <a:lnTo>
                    <a:pt x="71919" y="760287"/>
                  </a:lnTo>
                  <a:lnTo>
                    <a:pt x="0" y="1428108"/>
                  </a:lnTo>
                  <a:lnTo>
                    <a:pt x="267128" y="1417833"/>
                  </a:lnTo>
                  <a:lnTo>
                    <a:pt x="205483" y="0"/>
                  </a:lnTo>
                  <a:lnTo>
                    <a:pt x="0" y="61645"/>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8257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45631" cy="730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61039" y="5019865"/>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H="1" flipV="1">
            <a:off x="4850960" y="1338736"/>
            <a:ext cx="4917" cy="3721937"/>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E7F1ABC-7069-74BB-E872-B5C6B2F923C4}"/>
              </a:ext>
            </a:extLst>
          </p:cNvPr>
          <p:cNvSpPr txBox="1"/>
          <p:nvPr/>
        </p:nvSpPr>
        <p:spPr>
          <a:xfrm>
            <a:off x="3489169" y="2834123"/>
            <a:ext cx="615874" cy="369332"/>
          </a:xfrm>
          <a:prstGeom prst="rect">
            <a:avLst/>
          </a:prstGeom>
          <a:noFill/>
        </p:spPr>
        <p:txBody>
          <a:bodyPr wrap="none" rtlCol="0">
            <a:spAutoFit/>
          </a:bodyPr>
          <a:lstStyle/>
          <a:p>
            <a:r>
              <a:rPr lang="en-US" dirty="0"/>
              <a:t>Goal</a:t>
            </a:r>
          </a:p>
        </p:txBody>
      </p:sp>
      <p:sp>
        <p:nvSpPr>
          <p:cNvPr id="36" name="TextBox 35">
            <a:extLst>
              <a:ext uri="{FF2B5EF4-FFF2-40B4-BE49-F238E27FC236}">
                <a16:creationId xmlns:a16="http://schemas.microsoft.com/office/drawing/2014/main" id="{168B95D2-84D0-060C-ECA9-B1D69924098A}"/>
              </a:ext>
            </a:extLst>
          </p:cNvPr>
          <p:cNvSpPr txBox="1"/>
          <p:nvPr/>
        </p:nvSpPr>
        <p:spPr>
          <a:xfrm>
            <a:off x="5481693" y="2835744"/>
            <a:ext cx="885050" cy="369332"/>
          </a:xfrm>
          <a:prstGeom prst="rect">
            <a:avLst/>
          </a:prstGeom>
          <a:noFill/>
        </p:spPr>
        <p:txBody>
          <a:bodyPr wrap="none" rtlCol="0">
            <a:spAutoFit/>
          </a:bodyPr>
          <a:lstStyle/>
          <a:p>
            <a:r>
              <a:rPr lang="en-US" dirty="0"/>
              <a:t>Particle</a:t>
            </a:r>
          </a:p>
        </p:txBody>
      </p:sp>
    </p:spTree>
    <p:extLst>
      <p:ext uri="{BB962C8B-B14F-4D97-AF65-F5344CB8AC3E}">
        <p14:creationId xmlns:p14="http://schemas.microsoft.com/office/powerpoint/2010/main" val="27102829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45631" cy="730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61039" y="5019865"/>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H="1" flipV="1">
            <a:off x="4850960" y="1338736"/>
            <a:ext cx="4917" cy="3721937"/>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031325"/>
          </a:xfrm>
          <a:prstGeom prst="rect">
            <a:avLst/>
          </a:prstGeom>
          <a:noFill/>
        </p:spPr>
        <p:txBody>
          <a:bodyPr wrap="square" rtlCol="0">
            <a:spAutoFit/>
          </a:bodyPr>
          <a:lstStyle/>
          <a:p>
            <a:r>
              <a:rPr lang="en-US" dirty="0"/>
              <a:t>Ideally, the controller will choose and execute an appropriate transition, update its knowledge of the obstacle positions, and recompute state costs. </a:t>
            </a:r>
          </a:p>
        </p:txBody>
      </p:sp>
      <p:sp>
        <p:nvSpPr>
          <p:cNvPr id="2" name="TextBox 1">
            <a:extLst>
              <a:ext uri="{FF2B5EF4-FFF2-40B4-BE49-F238E27FC236}">
                <a16:creationId xmlns:a16="http://schemas.microsoft.com/office/drawing/2014/main" id="{CE7F1ABC-7069-74BB-E872-B5C6B2F923C4}"/>
              </a:ext>
            </a:extLst>
          </p:cNvPr>
          <p:cNvSpPr txBox="1"/>
          <p:nvPr/>
        </p:nvSpPr>
        <p:spPr>
          <a:xfrm>
            <a:off x="3489169" y="2834123"/>
            <a:ext cx="615874" cy="369332"/>
          </a:xfrm>
          <a:prstGeom prst="rect">
            <a:avLst/>
          </a:prstGeom>
          <a:noFill/>
        </p:spPr>
        <p:txBody>
          <a:bodyPr wrap="none" rtlCol="0">
            <a:spAutoFit/>
          </a:bodyPr>
          <a:lstStyle/>
          <a:p>
            <a:r>
              <a:rPr lang="en-US" dirty="0"/>
              <a:t>Goal</a:t>
            </a:r>
          </a:p>
        </p:txBody>
      </p:sp>
      <p:sp>
        <p:nvSpPr>
          <p:cNvPr id="36" name="TextBox 35">
            <a:extLst>
              <a:ext uri="{FF2B5EF4-FFF2-40B4-BE49-F238E27FC236}">
                <a16:creationId xmlns:a16="http://schemas.microsoft.com/office/drawing/2014/main" id="{168B95D2-84D0-060C-ECA9-B1D69924098A}"/>
              </a:ext>
            </a:extLst>
          </p:cNvPr>
          <p:cNvSpPr txBox="1"/>
          <p:nvPr/>
        </p:nvSpPr>
        <p:spPr>
          <a:xfrm>
            <a:off x="5481693" y="2835744"/>
            <a:ext cx="885050" cy="369332"/>
          </a:xfrm>
          <a:prstGeom prst="rect">
            <a:avLst/>
          </a:prstGeom>
          <a:noFill/>
        </p:spPr>
        <p:txBody>
          <a:bodyPr wrap="none" rtlCol="0">
            <a:spAutoFit/>
          </a:bodyPr>
          <a:lstStyle/>
          <a:p>
            <a:r>
              <a:rPr lang="en-US" dirty="0"/>
              <a:t>Particle</a:t>
            </a:r>
          </a:p>
        </p:txBody>
      </p:sp>
    </p:spTree>
    <p:extLst>
      <p:ext uri="{BB962C8B-B14F-4D97-AF65-F5344CB8AC3E}">
        <p14:creationId xmlns:p14="http://schemas.microsoft.com/office/powerpoint/2010/main" val="28971833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290954" y="320345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4243539" y="366071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4431108" y="3754498"/>
            <a:ext cx="3664928" cy="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57175" y="455722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V="1">
            <a:off x="4850959" y="1391713"/>
            <a:ext cx="0" cy="322520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031325"/>
          </a:xfrm>
          <a:prstGeom prst="rect">
            <a:avLst/>
          </a:prstGeom>
          <a:noFill/>
        </p:spPr>
        <p:txBody>
          <a:bodyPr wrap="square" rtlCol="0">
            <a:spAutoFit/>
          </a:bodyPr>
          <a:lstStyle/>
          <a:p>
            <a:r>
              <a:rPr lang="en-US" dirty="0"/>
              <a:t>Ideally, the controller will choose and execute an appropriate transition, update its knowledge of the obstacle positions, and recompute state costs. </a:t>
            </a:r>
          </a:p>
        </p:txBody>
      </p:sp>
      <p:cxnSp>
        <p:nvCxnSpPr>
          <p:cNvPr id="4" name="Straight Arrow Connector 3">
            <a:extLst>
              <a:ext uri="{FF2B5EF4-FFF2-40B4-BE49-F238E27FC236}">
                <a16:creationId xmlns:a16="http://schemas.microsoft.com/office/drawing/2014/main" id="{03F58715-3150-F1BB-268E-5A0E915EE77D}"/>
              </a:ext>
            </a:extLst>
          </p:cNvPr>
          <p:cNvCxnSpPr>
            <a:cxnSpLocks/>
          </p:cNvCxnSpPr>
          <p:nvPr/>
        </p:nvCxnSpPr>
        <p:spPr>
          <a:xfrm flipH="1">
            <a:off x="5601794" y="3298097"/>
            <a:ext cx="3375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4C1D4A7-B54A-B0F9-6D14-96EC25576C17}"/>
              </a:ext>
            </a:extLst>
          </p:cNvPr>
          <p:cNvCxnSpPr>
            <a:cxnSpLocks/>
          </p:cNvCxnSpPr>
          <p:nvPr/>
        </p:nvCxnSpPr>
        <p:spPr>
          <a:xfrm rot="10800000" flipH="1">
            <a:off x="3636634" y="3754497"/>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E5EDE65-61FE-AFAB-AB05-DA9DDA0B41BD}"/>
              </a:ext>
            </a:extLst>
          </p:cNvPr>
          <p:cNvCxnSpPr>
            <a:cxnSpLocks/>
          </p:cNvCxnSpPr>
          <p:nvPr/>
        </p:nvCxnSpPr>
        <p:spPr>
          <a:xfrm rot="5400000" flipH="1">
            <a:off x="4690211" y="5111603"/>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1188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290954" y="320345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4243539" y="366071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4431108" y="3754498"/>
            <a:ext cx="3664928" cy="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57175" y="455722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V="1">
            <a:off x="4850959" y="1391713"/>
            <a:ext cx="0" cy="322520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4247317"/>
          </a:xfrm>
          <a:prstGeom prst="rect">
            <a:avLst/>
          </a:prstGeom>
          <a:noFill/>
        </p:spPr>
        <p:txBody>
          <a:bodyPr wrap="square" rtlCol="0">
            <a:spAutoFit/>
          </a:bodyPr>
          <a:lstStyle/>
          <a:p>
            <a:r>
              <a:rPr lang="en-US" dirty="0"/>
              <a:t>Ideally, the controller will choose and execute an appropriate transition, update its knowledge of the obstacle positions, and recompute state costs. </a:t>
            </a:r>
          </a:p>
          <a:p>
            <a:endParaRPr lang="en-US" dirty="0"/>
          </a:p>
          <a:p>
            <a:r>
              <a:rPr lang="en-US" dirty="0"/>
              <a:t>In fact, we assume the data is readily available for inference under these conditions (i.e., there are no missing observations from the observer’s point of view).  </a:t>
            </a:r>
          </a:p>
        </p:txBody>
      </p:sp>
      <p:cxnSp>
        <p:nvCxnSpPr>
          <p:cNvPr id="4" name="Straight Arrow Connector 3">
            <a:extLst>
              <a:ext uri="{FF2B5EF4-FFF2-40B4-BE49-F238E27FC236}">
                <a16:creationId xmlns:a16="http://schemas.microsoft.com/office/drawing/2014/main" id="{03F58715-3150-F1BB-268E-5A0E915EE77D}"/>
              </a:ext>
            </a:extLst>
          </p:cNvPr>
          <p:cNvCxnSpPr>
            <a:cxnSpLocks/>
          </p:cNvCxnSpPr>
          <p:nvPr/>
        </p:nvCxnSpPr>
        <p:spPr>
          <a:xfrm flipH="1">
            <a:off x="5601794" y="3298097"/>
            <a:ext cx="3375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4C1D4A7-B54A-B0F9-6D14-96EC25576C17}"/>
              </a:ext>
            </a:extLst>
          </p:cNvPr>
          <p:cNvCxnSpPr>
            <a:cxnSpLocks/>
          </p:cNvCxnSpPr>
          <p:nvPr/>
        </p:nvCxnSpPr>
        <p:spPr>
          <a:xfrm rot="10800000" flipH="1">
            <a:off x="3636634" y="3754497"/>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E5EDE65-61FE-AFAB-AB05-DA9DDA0B41BD}"/>
              </a:ext>
            </a:extLst>
          </p:cNvPr>
          <p:cNvCxnSpPr>
            <a:cxnSpLocks/>
          </p:cNvCxnSpPr>
          <p:nvPr/>
        </p:nvCxnSpPr>
        <p:spPr>
          <a:xfrm rot="5400000" flipH="1">
            <a:off x="4690211" y="5111603"/>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994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40" name="Oval 39">
            <a:extLst>
              <a:ext uri="{FF2B5EF4-FFF2-40B4-BE49-F238E27FC236}">
                <a16:creationId xmlns:a16="http://schemas.microsoft.com/office/drawing/2014/main" id="{A60B4CD3-01B1-394B-6993-B9BA19C8089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182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40" name="Oval 39">
            <a:extLst>
              <a:ext uri="{FF2B5EF4-FFF2-40B4-BE49-F238E27FC236}">
                <a16:creationId xmlns:a16="http://schemas.microsoft.com/office/drawing/2014/main" id="{A60B4CD3-01B1-394B-6993-B9BA19C8089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7613AF3-38F1-122B-BD80-62057CCD4632}"/>
              </a:ext>
            </a:extLst>
          </p:cNvPr>
          <p:cNvSpPr txBox="1"/>
          <p:nvPr/>
        </p:nvSpPr>
        <p:spPr>
          <a:xfrm>
            <a:off x="8797250" y="1391713"/>
            <a:ext cx="2597581" cy="2862322"/>
          </a:xfrm>
          <a:prstGeom prst="rect">
            <a:avLst/>
          </a:prstGeom>
          <a:noFill/>
        </p:spPr>
        <p:txBody>
          <a:bodyPr wrap="square" rtlCol="0">
            <a:spAutoFit/>
          </a:bodyPr>
          <a:lstStyle/>
          <a:p>
            <a:r>
              <a:rPr lang="en-US" dirty="0"/>
              <a:t>However, in some cases, especially if the controller is human, it is unrealistic to assume that they utilize the same amount of environmental data that our sensors have collected. </a:t>
            </a:r>
          </a:p>
          <a:p>
            <a:endParaRPr lang="en-US" dirty="0"/>
          </a:p>
          <a:p>
            <a:r>
              <a:rPr lang="en-US" dirty="0"/>
              <a:t> </a:t>
            </a:r>
          </a:p>
        </p:txBody>
      </p:sp>
    </p:spTree>
    <p:extLst>
      <p:ext uri="{BB962C8B-B14F-4D97-AF65-F5344CB8AC3E}">
        <p14:creationId xmlns:p14="http://schemas.microsoft.com/office/powerpoint/2010/main" val="1871438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40" name="Oval 39">
            <a:extLst>
              <a:ext uri="{FF2B5EF4-FFF2-40B4-BE49-F238E27FC236}">
                <a16:creationId xmlns:a16="http://schemas.microsoft.com/office/drawing/2014/main" id="{A60B4CD3-01B1-394B-6993-B9BA19C8089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7613AF3-38F1-122B-BD80-62057CCD4632}"/>
              </a:ext>
            </a:extLst>
          </p:cNvPr>
          <p:cNvSpPr txBox="1"/>
          <p:nvPr/>
        </p:nvSpPr>
        <p:spPr>
          <a:xfrm>
            <a:off x="8797250" y="1391713"/>
            <a:ext cx="2597581" cy="4801314"/>
          </a:xfrm>
          <a:prstGeom prst="rect">
            <a:avLst/>
          </a:prstGeom>
          <a:noFill/>
        </p:spPr>
        <p:txBody>
          <a:bodyPr wrap="square" rtlCol="0">
            <a:spAutoFit/>
          </a:bodyPr>
          <a:lstStyle/>
          <a:p>
            <a:r>
              <a:rPr lang="en-US" dirty="0"/>
              <a:t>However, in some cases, especially if the controller is human, it is unrealistic to assume that they utilize the same amount of environmental data that our sensors have collected. </a:t>
            </a:r>
          </a:p>
          <a:p>
            <a:endParaRPr lang="en-US" dirty="0"/>
          </a:p>
          <a:p>
            <a:r>
              <a:rPr lang="en-US" dirty="0"/>
              <a:t>More specifically, there are cases where the controller must make decisions faster than they can observe environmental changes (i.e., their observations are delayed).  </a:t>
            </a:r>
          </a:p>
        </p:txBody>
      </p:sp>
    </p:spTree>
    <p:extLst>
      <p:ext uri="{BB962C8B-B14F-4D97-AF65-F5344CB8AC3E}">
        <p14:creationId xmlns:p14="http://schemas.microsoft.com/office/powerpoint/2010/main" val="1643581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749946" y="316056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031325"/>
          </a:xfrm>
          <a:prstGeom prst="rect">
            <a:avLst/>
          </a:prstGeom>
          <a:noFill/>
        </p:spPr>
        <p:txBody>
          <a:bodyPr wrap="square" rtlCol="0">
            <a:spAutoFit/>
          </a:bodyPr>
          <a:lstStyle/>
          <a:p>
            <a:r>
              <a:rPr lang="en-US" dirty="0"/>
              <a:t>Under these conditions, the controller must use their best judgment on how to proceed until they receive new environmental observations.</a:t>
            </a:r>
          </a:p>
        </p:txBody>
      </p:sp>
      <p:cxnSp>
        <p:nvCxnSpPr>
          <p:cNvPr id="4" name="Curved Connector 3">
            <a:extLst>
              <a:ext uri="{FF2B5EF4-FFF2-40B4-BE49-F238E27FC236}">
                <a16:creationId xmlns:a16="http://schemas.microsoft.com/office/drawing/2014/main" id="{470D7C28-9EE3-668C-52BC-01AE52E54E89}"/>
              </a:ext>
            </a:extLst>
          </p:cNvPr>
          <p:cNvCxnSpPr/>
          <p:nvPr/>
        </p:nvCxnSpPr>
        <p:spPr>
          <a:xfrm rot="10800000" flipV="1">
            <a:off x="3922391" y="3276213"/>
            <a:ext cx="1790040" cy="112112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8F4038E-13A0-09B1-59B0-E19BFD012A08}"/>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E73C66E-9A34-384A-2209-82C913D0AB31}"/>
              </a:ext>
            </a:extLst>
          </p:cNvPr>
          <p:cNvCxnSpPr>
            <a:cxnSpLocks/>
            <a:stCxn id="16"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A43CEC3-19A5-190F-E5D8-62FCE3272066}"/>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83E176C-388B-E15B-6E7C-F7213ECB1CBE}"/>
              </a:ext>
            </a:extLst>
          </p:cNvPr>
          <p:cNvCxnSpPr>
            <a:cxnSpLocks/>
            <a:stCxn id="1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7278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3625845" y="429192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369332"/>
          </a:xfrm>
          <a:prstGeom prst="rect">
            <a:avLst/>
          </a:prstGeom>
          <a:noFill/>
        </p:spPr>
        <p:txBody>
          <a:bodyPr wrap="square" rtlCol="0">
            <a:spAutoFit/>
          </a:bodyPr>
          <a:lstStyle/>
          <a:p>
            <a:r>
              <a:rPr lang="en-US" dirty="0"/>
              <a:t>This can lead to success…</a:t>
            </a:r>
          </a:p>
        </p:txBody>
      </p:sp>
      <p:sp>
        <p:nvSpPr>
          <p:cNvPr id="40" name="Oval 39">
            <a:extLst>
              <a:ext uri="{FF2B5EF4-FFF2-40B4-BE49-F238E27FC236}">
                <a16:creationId xmlns:a16="http://schemas.microsoft.com/office/drawing/2014/main" id="{A60B4CD3-01B1-394B-6993-B9BA19C80892}"/>
              </a:ext>
            </a:extLst>
          </p:cNvPr>
          <p:cNvSpPr/>
          <p:nvPr/>
        </p:nvSpPr>
        <p:spPr>
          <a:xfrm>
            <a:off x="4910384" y="388325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5097953" y="397703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4584379" y="3476804"/>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7"/>
          </p:cNvCxnSpPr>
          <p:nvPr/>
        </p:nvCxnSpPr>
        <p:spPr>
          <a:xfrm flipV="1">
            <a:off x="4744479" y="793259"/>
            <a:ext cx="2038677" cy="271101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 name="Curved Connector 3">
            <a:extLst>
              <a:ext uri="{FF2B5EF4-FFF2-40B4-BE49-F238E27FC236}">
                <a16:creationId xmlns:a16="http://schemas.microsoft.com/office/drawing/2014/main" id="{470D7C28-9EE3-668C-52BC-01AE52E54E89}"/>
              </a:ext>
            </a:extLst>
          </p:cNvPr>
          <p:cNvCxnSpPr/>
          <p:nvPr/>
        </p:nvCxnSpPr>
        <p:spPr>
          <a:xfrm rot="10800000" flipV="1">
            <a:off x="3922391" y="3276213"/>
            <a:ext cx="1790040" cy="112112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2DFC66-B376-0DEC-94C7-850CC0171F52}"/>
              </a:ext>
            </a:extLst>
          </p:cNvPr>
          <p:cNvCxnSpPr>
            <a:cxnSpLocks/>
          </p:cNvCxnSpPr>
          <p:nvPr/>
        </p:nvCxnSpPr>
        <p:spPr>
          <a:xfrm>
            <a:off x="3718707" y="3570588"/>
            <a:ext cx="1152381" cy="352385"/>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832E600-92A2-6119-3E11-5466E100958A}"/>
              </a:ext>
            </a:extLst>
          </p:cNvPr>
          <p:cNvCxnSpPr>
            <a:cxnSpLocks/>
          </p:cNvCxnSpPr>
          <p:nvPr/>
        </p:nvCxnSpPr>
        <p:spPr>
          <a:xfrm rot="-4680000">
            <a:off x="3756052" y="4065201"/>
            <a:ext cx="1152381" cy="356616"/>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736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1477328"/>
              </a:xfrm>
              <a:prstGeom prst="rect">
                <a:avLst/>
              </a:prstGeom>
              <a:noFill/>
            </p:spPr>
            <p:txBody>
              <a:bodyPr wrap="square" rtlCol="0">
                <a:spAutoFit/>
              </a:bodyPr>
              <a:lstStyle/>
              <a:p>
                <a:r>
                  <a:rPr lang="en-US" dirty="0"/>
                  <a:t>We assume that there is some default policy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0</m:t>
                        </m:r>
                      </m:sup>
                    </m:sSup>
                  </m:oMath>
                </a14:m>
                <a:r>
                  <a:rPr lang="en-US" dirty="0"/>
                  <a:t> the particle will follow when not actively controlled. </a:t>
                </a:r>
              </a:p>
            </p:txBody>
          </p:sp>
        </mc:Choice>
        <mc:Fallback xmlns="">
          <p:sp>
            <p:nvSpPr>
              <p:cNvPr id="131" name="TextBox 130">
                <a:extLst>
                  <a:ext uri="{FF2B5EF4-FFF2-40B4-BE49-F238E27FC236}">
                    <a16:creationId xmlns:a16="http://schemas.microsoft.com/office/drawing/2014/main" id="{BA7FBD62-533C-0847-94B5-6CAEDAFA5F24}"/>
                  </a:ext>
                </a:extLst>
              </p:cNvPr>
              <p:cNvSpPr txBox="1">
                <a:spLocks noRot="1" noChangeAspect="1" noMove="1" noResize="1" noEditPoints="1" noAdjustHandles="1" noChangeArrowheads="1" noChangeShapeType="1" noTextEdit="1"/>
              </p:cNvSpPr>
              <p:nvPr/>
            </p:nvSpPr>
            <p:spPr>
              <a:xfrm>
                <a:off x="8956431" y="1899138"/>
                <a:ext cx="2403231" cy="1477328"/>
              </a:xfrm>
              <a:prstGeom prst="rect">
                <a:avLst/>
              </a:prstGeom>
              <a:blipFill>
                <a:blip r:embed="rId3"/>
                <a:stretch>
                  <a:fillRect l="-2105" t="-1709" b="-598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EC54EC9-6464-5457-6C34-65B00D5254EC}"/>
              </a:ext>
            </a:extLst>
          </p:cNvPr>
          <p:cNvSpPr txBox="1"/>
          <p:nvPr/>
        </p:nvSpPr>
        <p:spPr>
          <a:xfrm>
            <a:off x="6290951" y="1924733"/>
            <a:ext cx="2098469" cy="1200329"/>
          </a:xfrm>
          <a:prstGeom prst="rect">
            <a:avLst/>
          </a:prstGeom>
          <a:noFill/>
        </p:spPr>
        <p:txBody>
          <a:bodyPr wrap="square" rtlCol="0">
            <a:spAutoFit/>
          </a:bodyPr>
          <a:lstStyle/>
          <a:p>
            <a:r>
              <a:rPr lang="en-US" dirty="0"/>
              <a:t>Transition probabilities under</a:t>
            </a:r>
          </a:p>
          <a:p>
            <a:r>
              <a:rPr lang="en-US" dirty="0"/>
              <a:t>uniform default policy</a:t>
            </a:r>
          </a:p>
        </p:txBody>
      </p:sp>
      <p:sp>
        <p:nvSpPr>
          <p:cNvPr id="9" name="TextBox 8">
            <a:extLst>
              <a:ext uri="{FF2B5EF4-FFF2-40B4-BE49-F238E27FC236}">
                <a16:creationId xmlns:a16="http://schemas.microsoft.com/office/drawing/2014/main" id="{9B80AACD-AA1C-16AA-9746-14FB676EBA49}"/>
              </a:ext>
            </a:extLst>
          </p:cNvPr>
          <p:cNvSpPr txBox="1"/>
          <p:nvPr/>
        </p:nvSpPr>
        <p:spPr>
          <a:xfrm>
            <a:off x="5145189" y="3107041"/>
            <a:ext cx="508473" cy="369332"/>
          </a:xfrm>
          <a:prstGeom prst="rect">
            <a:avLst/>
          </a:prstGeom>
          <a:noFill/>
        </p:spPr>
        <p:txBody>
          <a:bodyPr wrap="none" rtlCol="0">
            <a:spAutoFit/>
          </a:bodyPr>
          <a:lstStyle/>
          <a:p>
            <a:r>
              <a:rPr lang="en-US" dirty="0"/>
              <a:t>1/4</a:t>
            </a:r>
          </a:p>
        </p:txBody>
      </p:sp>
      <p:sp>
        <p:nvSpPr>
          <p:cNvPr id="11" name="TextBox 10">
            <a:extLst>
              <a:ext uri="{FF2B5EF4-FFF2-40B4-BE49-F238E27FC236}">
                <a16:creationId xmlns:a16="http://schemas.microsoft.com/office/drawing/2014/main" id="{C9C3556D-51A4-ED5F-8E72-8FB89585A052}"/>
              </a:ext>
            </a:extLst>
          </p:cNvPr>
          <p:cNvSpPr txBox="1"/>
          <p:nvPr/>
        </p:nvSpPr>
        <p:spPr>
          <a:xfrm>
            <a:off x="5661993" y="2673073"/>
            <a:ext cx="508473" cy="369332"/>
          </a:xfrm>
          <a:prstGeom prst="rect">
            <a:avLst/>
          </a:prstGeom>
          <a:noFill/>
        </p:spPr>
        <p:txBody>
          <a:bodyPr wrap="none" rtlCol="0">
            <a:spAutoFit/>
          </a:bodyPr>
          <a:lstStyle/>
          <a:p>
            <a:r>
              <a:rPr lang="en-US" dirty="0"/>
              <a:t>1/4</a:t>
            </a:r>
          </a:p>
        </p:txBody>
      </p:sp>
      <p:sp>
        <p:nvSpPr>
          <p:cNvPr id="12" name="TextBox 11">
            <a:extLst>
              <a:ext uri="{FF2B5EF4-FFF2-40B4-BE49-F238E27FC236}">
                <a16:creationId xmlns:a16="http://schemas.microsoft.com/office/drawing/2014/main" id="{DC89298F-EBD4-911F-6FA2-81DE131144A7}"/>
              </a:ext>
            </a:extLst>
          </p:cNvPr>
          <p:cNvSpPr txBox="1"/>
          <p:nvPr/>
        </p:nvSpPr>
        <p:spPr>
          <a:xfrm>
            <a:off x="6194775" y="3113431"/>
            <a:ext cx="508473" cy="369332"/>
          </a:xfrm>
          <a:prstGeom prst="rect">
            <a:avLst/>
          </a:prstGeom>
          <a:noFill/>
        </p:spPr>
        <p:txBody>
          <a:bodyPr wrap="none" rtlCol="0">
            <a:spAutoFit/>
          </a:bodyPr>
          <a:lstStyle/>
          <a:p>
            <a:r>
              <a:rPr lang="en-US" dirty="0"/>
              <a:t>1/4</a:t>
            </a:r>
          </a:p>
        </p:txBody>
      </p:sp>
      <p:sp>
        <p:nvSpPr>
          <p:cNvPr id="13" name="TextBox 12">
            <a:extLst>
              <a:ext uri="{FF2B5EF4-FFF2-40B4-BE49-F238E27FC236}">
                <a16:creationId xmlns:a16="http://schemas.microsoft.com/office/drawing/2014/main" id="{F751FFB7-1E6F-32A0-D46D-BD0F5F98A4A2}"/>
              </a:ext>
            </a:extLst>
          </p:cNvPr>
          <p:cNvSpPr txBox="1"/>
          <p:nvPr/>
        </p:nvSpPr>
        <p:spPr>
          <a:xfrm>
            <a:off x="5654789" y="3599112"/>
            <a:ext cx="508473" cy="369332"/>
          </a:xfrm>
          <a:prstGeom prst="rect">
            <a:avLst/>
          </a:prstGeom>
          <a:noFill/>
        </p:spPr>
        <p:txBody>
          <a:bodyPr wrap="none" rtlCol="0">
            <a:spAutoFit/>
          </a:bodyPr>
          <a:lstStyle/>
          <a:p>
            <a:r>
              <a:rPr lang="en-US" dirty="0"/>
              <a:t>1/4</a:t>
            </a:r>
          </a:p>
        </p:txBody>
      </p:sp>
    </p:spTree>
    <p:extLst>
      <p:ext uri="{BB962C8B-B14F-4D97-AF65-F5344CB8AC3E}">
        <p14:creationId xmlns:p14="http://schemas.microsoft.com/office/powerpoint/2010/main" val="1854716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31086" y="373520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646331"/>
          </a:xfrm>
          <a:prstGeom prst="rect">
            <a:avLst/>
          </a:prstGeom>
          <a:noFill/>
        </p:spPr>
        <p:txBody>
          <a:bodyPr wrap="square" rtlCol="0">
            <a:spAutoFit/>
          </a:bodyPr>
          <a:lstStyle/>
          <a:p>
            <a:r>
              <a:rPr lang="en-US" dirty="0"/>
              <a:t>Or this can lead to failure…</a:t>
            </a:r>
          </a:p>
        </p:txBody>
      </p:sp>
      <p:sp>
        <p:nvSpPr>
          <p:cNvPr id="40" name="Oval 39">
            <a:extLst>
              <a:ext uri="{FF2B5EF4-FFF2-40B4-BE49-F238E27FC236}">
                <a16:creationId xmlns:a16="http://schemas.microsoft.com/office/drawing/2014/main" id="{A60B4CD3-01B1-394B-6993-B9BA19C80892}"/>
              </a:ext>
            </a:extLst>
          </p:cNvPr>
          <p:cNvSpPr/>
          <p:nvPr/>
        </p:nvSpPr>
        <p:spPr>
          <a:xfrm>
            <a:off x="4742095" y="383685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4929664" y="393063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4584379" y="3476804"/>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7"/>
          </p:cNvCxnSpPr>
          <p:nvPr/>
        </p:nvCxnSpPr>
        <p:spPr>
          <a:xfrm flipV="1">
            <a:off x="4744479" y="793259"/>
            <a:ext cx="2038677" cy="271101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 name="Curved Connector 3">
            <a:extLst>
              <a:ext uri="{FF2B5EF4-FFF2-40B4-BE49-F238E27FC236}">
                <a16:creationId xmlns:a16="http://schemas.microsoft.com/office/drawing/2014/main" id="{470D7C28-9EE3-668C-52BC-01AE52E54E89}"/>
              </a:ext>
            </a:extLst>
          </p:cNvPr>
          <p:cNvCxnSpPr>
            <a:cxnSpLocks/>
          </p:cNvCxnSpPr>
          <p:nvPr/>
        </p:nvCxnSpPr>
        <p:spPr>
          <a:xfrm rot="10800000" flipV="1">
            <a:off x="3922391" y="3276213"/>
            <a:ext cx="1790040" cy="112112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2DFC66-B376-0DEC-94C7-850CC0171F52}"/>
              </a:ext>
            </a:extLst>
          </p:cNvPr>
          <p:cNvCxnSpPr>
            <a:cxnSpLocks/>
          </p:cNvCxnSpPr>
          <p:nvPr/>
        </p:nvCxnSpPr>
        <p:spPr>
          <a:xfrm>
            <a:off x="3718707" y="3570588"/>
            <a:ext cx="1152381" cy="352385"/>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832E600-92A2-6119-3E11-5466E100958A}"/>
              </a:ext>
            </a:extLst>
          </p:cNvPr>
          <p:cNvCxnSpPr>
            <a:cxnSpLocks/>
          </p:cNvCxnSpPr>
          <p:nvPr/>
        </p:nvCxnSpPr>
        <p:spPr>
          <a:xfrm rot="-4680000">
            <a:off x="3756052" y="4065201"/>
            <a:ext cx="1152381" cy="356616"/>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 name="Explosion 1 4">
            <a:extLst>
              <a:ext uri="{FF2B5EF4-FFF2-40B4-BE49-F238E27FC236}">
                <a16:creationId xmlns:a16="http://schemas.microsoft.com/office/drawing/2014/main" id="{547478EB-B2DC-CB44-AEB9-D04BDA23E355}"/>
              </a:ext>
            </a:extLst>
          </p:cNvPr>
          <p:cNvSpPr/>
          <p:nvPr/>
        </p:nvSpPr>
        <p:spPr>
          <a:xfrm>
            <a:off x="4632277" y="3712182"/>
            <a:ext cx="390418" cy="339048"/>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095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585323"/>
          </a:xfrm>
          <a:prstGeom prst="rect">
            <a:avLst/>
          </a:prstGeom>
          <a:noFill/>
        </p:spPr>
        <p:txBody>
          <a:bodyPr wrap="square" rtlCol="0">
            <a:spAutoFit/>
          </a:bodyPr>
          <a:lstStyle/>
          <a:p>
            <a:r>
              <a:rPr lang="en-US" dirty="0"/>
              <a:t>To handle these delayed observations, our model assumes that the controller “freezes” its current beliefs about the environment (e.g., the current locations of the obstacles).</a:t>
            </a:r>
          </a:p>
          <a:p>
            <a:endParaRPr lang="en-US" dirty="0"/>
          </a:p>
        </p:txBody>
      </p:sp>
    </p:spTree>
    <p:extLst>
      <p:ext uri="{BB962C8B-B14F-4D97-AF65-F5344CB8AC3E}">
        <p14:creationId xmlns:p14="http://schemas.microsoft.com/office/powerpoint/2010/main" val="34460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308324"/>
          </a:xfrm>
          <a:prstGeom prst="rect">
            <a:avLst/>
          </a:prstGeom>
          <a:noFill/>
        </p:spPr>
        <p:txBody>
          <a:bodyPr wrap="square" rtlCol="0">
            <a:spAutoFit/>
          </a:bodyPr>
          <a:lstStyle/>
          <a:p>
            <a:r>
              <a:rPr lang="en-US" dirty="0"/>
              <a:t>Likewise, as seen in the example, we assume the controller attempts to reduce cognitive load by only considering a smaller, localized state space. </a:t>
            </a:r>
          </a:p>
          <a:p>
            <a:endParaRPr lang="en-US" dirty="0"/>
          </a:p>
        </p:txBody>
      </p:sp>
    </p:spTree>
    <p:extLst>
      <p:ext uri="{BB962C8B-B14F-4D97-AF65-F5344CB8AC3E}">
        <p14:creationId xmlns:p14="http://schemas.microsoft.com/office/powerpoint/2010/main" val="4173680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3139321"/>
          </a:xfrm>
          <a:prstGeom prst="rect">
            <a:avLst/>
          </a:prstGeom>
          <a:noFill/>
        </p:spPr>
        <p:txBody>
          <a:bodyPr wrap="square" rtlCol="0">
            <a:spAutoFit/>
          </a:bodyPr>
          <a:lstStyle/>
          <a:p>
            <a:r>
              <a:rPr lang="en-US" dirty="0"/>
              <a:t>Likewise, as seen in the example, we assume the controller attempts to reduce cognitive load by only considering a smaller, localized state space. </a:t>
            </a:r>
          </a:p>
          <a:p>
            <a:endParaRPr lang="en-US" dirty="0"/>
          </a:p>
          <a:p>
            <a:r>
              <a:rPr lang="en-US" dirty="0"/>
              <a:t>However, this may not be necessary in smaller domains. </a:t>
            </a:r>
          </a:p>
        </p:txBody>
      </p:sp>
    </p:spTree>
    <p:extLst>
      <p:ext uri="{BB962C8B-B14F-4D97-AF65-F5344CB8AC3E}">
        <p14:creationId xmlns:p14="http://schemas.microsoft.com/office/powerpoint/2010/main" val="3062061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4247317"/>
          </a:xfrm>
          <a:prstGeom prst="rect">
            <a:avLst/>
          </a:prstGeom>
          <a:noFill/>
        </p:spPr>
        <p:txBody>
          <a:bodyPr wrap="square" rtlCol="0">
            <a:spAutoFit/>
          </a:bodyPr>
          <a:lstStyle/>
          <a:p>
            <a:r>
              <a:rPr lang="en-US" dirty="0"/>
              <a:t>Likewise, as seen in the example, we assume the controller attempts to reduce cognitive load by only considering a smaller, localized state space. </a:t>
            </a:r>
          </a:p>
          <a:p>
            <a:endParaRPr lang="en-US" dirty="0"/>
          </a:p>
          <a:p>
            <a:r>
              <a:rPr lang="en-US" dirty="0"/>
              <a:t>However, this may not be necessary in smaller domains. </a:t>
            </a:r>
          </a:p>
          <a:p>
            <a:endParaRPr lang="en-US" dirty="0"/>
          </a:p>
          <a:p>
            <a:r>
              <a:rPr lang="en-US" dirty="0"/>
              <a:t>Note: Our current approach only considers discrete state spaces.</a:t>
            </a:r>
          </a:p>
        </p:txBody>
      </p:sp>
    </p:spTree>
    <p:extLst>
      <p:ext uri="{BB962C8B-B14F-4D97-AF65-F5344CB8AC3E}">
        <p14:creationId xmlns:p14="http://schemas.microsoft.com/office/powerpoint/2010/main" val="19348133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1477328"/>
          </a:xfrm>
          <a:prstGeom prst="rect">
            <a:avLst/>
          </a:prstGeom>
          <a:noFill/>
        </p:spPr>
        <p:txBody>
          <a:bodyPr wrap="square" rtlCol="0">
            <a:spAutoFit/>
          </a:bodyPr>
          <a:lstStyle/>
          <a:p>
            <a:r>
              <a:rPr lang="en-US" dirty="0"/>
              <a:t>Given their current beliefs, the controller attempts to generate an optimal plan within the localized state space.</a:t>
            </a:r>
          </a:p>
        </p:txBody>
      </p:sp>
    </p:spTree>
    <p:extLst>
      <p:ext uri="{BB962C8B-B14F-4D97-AF65-F5344CB8AC3E}">
        <p14:creationId xmlns:p14="http://schemas.microsoft.com/office/powerpoint/2010/main" val="19159215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4247317"/>
          </a:xfrm>
          <a:prstGeom prst="rect">
            <a:avLst/>
          </a:prstGeom>
          <a:noFill/>
        </p:spPr>
        <p:txBody>
          <a:bodyPr wrap="square" rtlCol="0">
            <a:spAutoFit/>
          </a:bodyPr>
          <a:lstStyle/>
          <a:p>
            <a:r>
              <a:rPr lang="en-US" dirty="0"/>
              <a:t>Given their current beliefs, the controller attempts to generate an optimal plan within the localized state space.</a:t>
            </a:r>
          </a:p>
          <a:p>
            <a:endParaRPr lang="en-US" dirty="0"/>
          </a:p>
          <a:p>
            <a:r>
              <a:rPr lang="en-US" dirty="0"/>
              <a:t>Planning often involves considering future environmental states given their current beliefs (i.e., where are the obstacles likely to be in the next few moments given where they are now?)</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3666805" y="2297503"/>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4993720" y="353024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5233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923330"/>
          </a:xfrm>
          <a:prstGeom prst="rect">
            <a:avLst/>
          </a:prstGeom>
          <a:noFill/>
        </p:spPr>
        <p:txBody>
          <a:bodyPr wrap="square" rtlCol="0">
            <a:spAutoFit/>
          </a:bodyPr>
          <a:lstStyle/>
          <a:p>
            <a:r>
              <a:rPr lang="en-US" dirty="0"/>
              <a:t>Once the controller decides on a plan, it attempts to execute it. </a:t>
            </a:r>
          </a:p>
        </p:txBody>
      </p:sp>
      <p:sp>
        <p:nvSpPr>
          <p:cNvPr id="13" name="Freeform 12">
            <a:extLst>
              <a:ext uri="{FF2B5EF4-FFF2-40B4-BE49-F238E27FC236}">
                <a16:creationId xmlns:a16="http://schemas.microsoft.com/office/drawing/2014/main" id="{37AB67E7-28AD-9FCB-7ED0-EE9A6D145ADF}"/>
              </a:ext>
            </a:extLst>
          </p:cNvPr>
          <p:cNvSpPr/>
          <p:nvPr/>
        </p:nvSpPr>
        <p:spPr>
          <a:xfrm>
            <a:off x="4407613" y="2799988"/>
            <a:ext cx="1428108" cy="574045"/>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3666805" y="2297503"/>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4993720" y="353024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41749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862322"/>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p:txBody>
      </p:sp>
      <p:sp>
        <p:nvSpPr>
          <p:cNvPr id="13" name="Freeform 12">
            <a:extLst>
              <a:ext uri="{FF2B5EF4-FFF2-40B4-BE49-F238E27FC236}">
                <a16:creationId xmlns:a16="http://schemas.microsoft.com/office/drawing/2014/main" id="{37AB67E7-28AD-9FCB-7ED0-EE9A6D145ADF}"/>
              </a:ext>
            </a:extLst>
          </p:cNvPr>
          <p:cNvSpPr/>
          <p:nvPr/>
        </p:nvSpPr>
        <p:spPr>
          <a:xfrm>
            <a:off x="4407613" y="2799988"/>
            <a:ext cx="1428108" cy="574045"/>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3666805" y="2297503"/>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4993720" y="353024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78870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5256240" y="4188247"/>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5443809" y="4282032"/>
            <a:ext cx="3761836" cy="1276755"/>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5145531" y="303422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5333100" y="876189"/>
            <a:ext cx="1722835" cy="2251819"/>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862322"/>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4619062" y="1225719"/>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6287052" y="408513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5071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3970318"/>
          </a:xfrm>
          <a:prstGeom prst="rect">
            <a:avLst/>
          </a:prstGeom>
          <a:noFill/>
        </p:spPr>
        <p:txBody>
          <a:bodyPr wrap="square" rtlCol="0">
            <a:spAutoFit/>
          </a:bodyPr>
          <a:lstStyle/>
          <a:p>
            <a:r>
              <a:rPr lang="en-US" dirty="0"/>
              <a:t>A controller can instead impose their own policy onto the particle at some accumulated cost.</a:t>
            </a:r>
          </a:p>
          <a:p>
            <a:endParaRPr lang="en-US" dirty="0"/>
          </a:p>
          <a:p>
            <a:r>
              <a:rPr lang="en-US" dirty="0"/>
              <a:t>The objective is then to develop an optimal policy (known as the optimal control law), that minimizes the cost of control. </a:t>
            </a:r>
          </a:p>
          <a:p>
            <a:endParaRPr lang="en-US" dirty="0"/>
          </a:p>
          <a:p>
            <a:endParaRPr lang="en-US" dirty="0"/>
          </a:p>
        </p:txBody>
      </p:sp>
    </p:spTree>
    <p:extLst>
      <p:ext uri="{BB962C8B-B14F-4D97-AF65-F5344CB8AC3E}">
        <p14:creationId xmlns:p14="http://schemas.microsoft.com/office/powerpoint/2010/main" val="37720205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2542172" y="802191"/>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2503166" y="802193"/>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4761085" y="4930794"/>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2232460" y="2659943"/>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5283574" y="4930793"/>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5830370" y="4930793"/>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6377166" y="4944565"/>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6838920" y="4942516"/>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2669327" y="4919071"/>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3216123" y="4919071"/>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3762919" y="4932843"/>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4224673" y="4930794"/>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2226898" y="2210743"/>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2217146" y="1761544"/>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2217146" y="1361736"/>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2220027" y="874609"/>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2180007" y="4449849"/>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2170255" y="4000650"/>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2170255" y="3600842"/>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2161413" y="3113715"/>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5256240" y="4188247"/>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5443809" y="4282032"/>
            <a:ext cx="3761836" cy="1276755"/>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5145531" y="303422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5333100" y="876189"/>
            <a:ext cx="1722835" cy="2251819"/>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862322"/>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4619062" y="1225719"/>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6287052" y="408513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62130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2542172" y="802191"/>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2503166" y="802193"/>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4761085" y="4930794"/>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2232460" y="2659943"/>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5283574" y="4930793"/>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5830370" y="4930793"/>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6377166" y="4944565"/>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6838920" y="4942516"/>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2669327" y="4919071"/>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3216123" y="4919071"/>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3762919" y="4932843"/>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4224673" y="4930794"/>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2226898" y="2210743"/>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2217146" y="1761544"/>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2217146" y="1361736"/>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2220027" y="874609"/>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2180007" y="4449849"/>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2170255" y="4000650"/>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2170255" y="3600842"/>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2161413" y="3113715"/>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5256240" y="4188247"/>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5443809" y="4282032"/>
            <a:ext cx="3761836" cy="1276755"/>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5145531" y="303422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5333100" y="876189"/>
            <a:ext cx="1722835" cy="2251819"/>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3693319"/>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a:p>
            <a:endParaRPr lang="en-US" dirty="0"/>
          </a:p>
          <a:p>
            <a:r>
              <a:rPr lang="en-US" dirty="0"/>
              <a:t>This proceeds until a goal (or failure) is reached.</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4619062" y="1225719"/>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6287052" y="408513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05878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p:txBody>
          </p:sp>
        </mc:Choice>
        <mc:Fallback xmlns="">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2326" r="-1809"/>
                </a:stretch>
              </a:blipFill>
            </p:spPr>
            <p:txBody>
              <a:bodyPr/>
              <a:lstStyle/>
              <a:p>
                <a:r>
                  <a:rPr lang="en-US">
                    <a:noFill/>
                  </a:rPr>
                  <a:t> </a:t>
                </a:r>
              </a:p>
            </p:txBody>
          </p:sp>
        </mc:Fallback>
      </mc:AlternateContent>
    </p:spTree>
    <p:extLst>
      <p:ext uri="{BB962C8B-B14F-4D97-AF65-F5344CB8AC3E}">
        <p14:creationId xmlns:p14="http://schemas.microsoft.com/office/powerpoint/2010/main" val="4314390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a:p>
                <a:r>
                  <a:rPr lang="en-US" dirty="0"/>
                  <a:t>For each </a:t>
                </a:r>
                <a14:m>
                  <m:oMath xmlns:m="http://schemas.openxmlformats.org/officeDocument/2006/math">
                    <m:r>
                      <a:rPr lang="en-US" b="0" i="1" smtClean="0">
                        <a:latin typeface="Cambria Math" panose="02040503050406030204" pitchFamily="18" charset="0"/>
                      </a:rPr>
                      <m:t>𝑟</m:t>
                    </m:r>
                  </m:oMath>
                </a14:m>
                <a:r>
                  <a:rPr lang="en-US" dirty="0"/>
                  <a:t>, there is also a corresponding set of observed environmental data </a:t>
                </a:r>
                <a14:m>
                  <m:oMath xmlns:m="http://schemas.openxmlformats.org/officeDocument/2006/math">
                    <m:r>
                      <a:rPr lang="en-US" b="0" i="1" smtClean="0">
                        <a:latin typeface="Cambria Math" panose="02040503050406030204" pitchFamily="18" charset="0"/>
                      </a:rPr>
                      <m:t>𝑂</m:t>
                    </m:r>
                  </m:oMath>
                </a14:m>
                <a:r>
                  <a:rPr lang="en-US" dirty="0"/>
                  <a:t> where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𝑂</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2326" r="-1809"/>
                </a:stretch>
              </a:blipFill>
            </p:spPr>
            <p:txBody>
              <a:bodyPr/>
              <a:lstStyle/>
              <a:p>
                <a:r>
                  <a:rPr lang="en-US">
                    <a:noFill/>
                  </a:rPr>
                  <a:t> </a:t>
                </a:r>
              </a:p>
            </p:txBody>
          </p:sp>
        </mc:Fallback>
      </mc:AlternateContent>
    </p:spTree>
    <p:extLst>
      <p:ext uri="{BB962C8B-B14F-4D97-AF65-F5344CB8AC3E}">
        <p14:creationId xmlns:p14="http://schemas.microsoft.com/office/powerpoint/2010/main" val="7552509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a:p>
                <a:r>
                  <a:rPr lang="en-US" dirty="0"/>
                  <a:t>For each </a:t>
                </a:r>
                <a14:m>
                  <m:oMath xmlns:m="http://schemas.openxmlformats.org/officeDocument/2006/math">
                    <m:r>
                      <a:rPr lang="en-US" b="0" i="1" smtClean="0">
                        <a:latin typeface="Cambria Math" panose="02040503050406030204" pitchFamily="18" charset="0"/>
                      </a:rPr>
                      <m:t>𝑟</m:t>
                    </m:r>
                  </m:oMath>
                </a14:m>
                <a:r>
                  <a:rPr lang="en-US" dirty="0"/>
                  <a:t>, there is also a corresponding set of observed environmental data </a:t>
                </a:r>
                <a14:m>
                  <m:oMath xmlns:m="http://schemas.openxmlformats.org/officeDocument/2006/math">
                    <m:r>
                      <a:rPr lang="en-US" b="1" i="1" smtClean="0">
                        <a:latin typeface="Cambria Math" panose="02040503050406030204" pitchFamily="18" charset="0"/>
                      </a:rPr>
                      <m:t>𝑶</m:t>
                    </m:r>
                  </m:oMath>
                </a14:m>
                <a:r>
                  <a:rPr lang="en-US" dirty="0"/>
                  <a:t> where </a:t>
                </a:r>
                <a14:m>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𝑶</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a:p>
                <a:r>
                  <a:rPr lang="en-US" dirty="0"/>
                  <a:t>As stated, our model assumes that a run </a:t>
                </a:r>
                <a14:m>
                  <m:oMath xmlns:m="http://schemas.openxmlformats.org/officeDocument/2006/math">
                    <m:r>
                      <a:rPr lang="en-US" b="0" i="1" smtClean="0">
                        <a:latin typeface="Cambria Math" panose="02040503050406030204" pitchFamily="18" charset="0"/>
                      </a:rPr>
                      <m:t>𝑟</m:t>
                    </m:r>
                  </m:oMath>
                </a14:m>
                <a:r>
                  <a:rPr lang="en-US" dirty="0"/>
                  <a:t> can be partitioned into sequential trajectories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generated from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LMDP state spaces. </a:t>
                </a:r>
              </a:p>
            </p:txBody>
          </p:sp>
        </mc:Choice>
        <mc:Fallback xmlns="">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2326" r="-1809"/>
                </a:stretch>
              </a:blipFill>
            </p:spPr>
            <p:txBody>
              <a:bodyPr/>
              <a:lstStyle/>
              <a:p>
                <a:r>
                  <a:rPr lang="en-US">
                    <a:noFill/>
                  </a:rPr>
                  <a:t> </a:t>
                </a:r>
              </a:p>
            </p:txBody>
          </p:sp>
        </mc:Fallback>
      </mc:AlternateContent>
    </p:spTree>
    <p:extLst>
      <p:ext uri="{BB962C8B-B14F-4D97-AF65-F5344CB8AC3E}">
        <p14:creationId xmlns:p14="http://schemas.microsoft.com/office/powerpoint/2010/main" val="1358676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normAutofit lnSpcReduction="10000"/>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a:p>
                <a:r>
                  <a:rPr lang="en-US" dirty="0"/>
                  <a:t>For each </a:t>
                </a:r>
                <a14:m>
                  <m:oMath xmlns:m="http://schemas.openxmlformats.org/officeDocument/2006/math">
                    <m:r>
                      <a:rPr lang="en-US" b="0" i="1" smtClean="0">
                        <a:latin typeface="Cambria Math" panose="02040503050406030204" pitchFamily="18" charset="0"/>
                      </a:rPr>
                      <m:t>𝑟</m:t>
                    </m:r>
                  </m:oMath>
                </a14:m>
                <a:r>
                  <a:rPr lang="en-US" dirty="0"/>
                  <a:t>, there is also a corresponding set of observed environmental data </a:t>
                </a:r>
                <a14:m>
                  <m:oMath xmlns:m="http://schemas.openxmlformats.org/officeDocument/2006/math">
                    <m:r>
                      <a:rPr lang="en-US" b="1" i="1" smtClean="0">
                        <a:latin typeface="Cambria Math" panose="02040503050406030204" pitchFamily="18" charset="0"/>
                      </a:rPr>
                      <m:t>𝑶</m:t>
                    </m:r>
                  </m:oMath>
                </a14:m>
                <a:r>
                  <a:rPr lang="en-US" dirty="0"/>
                  <a:t> where </a:t>
                </a:r>
                <a14:m>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𝑶</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a:p>
                <a:r>
                  <a:rPr lang="en-US" dirty="0"/>
                  <a:t>As stated, our model assumes that a run </a:t>
                </a:r>
                <a14:m>
                  <m:oMath xmlns:m="http://schemas.openxmlformats.org/officeDocument/2006/math">
                    <m:r>
                      <a:rPr lang="en-US" b="0" i="1" smtClean="0">
                        <a:latin typeface="Cambria Math" panose="02040503050406030204" pitchFamily="18" charset="0"/>
                      </a:rPr>
                      <m:t>𝑟</m:t>
                    </m:r>
                  </m:oMath>
                </a14:m>
                <a:r>
                  <a:rPr lang="en-US" dirty="0"/>
                  <a:t> can be partitioned into sequential trajectories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generated from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LMDP state spaces. </a:t>
                </a:r>
              </a:p>
              <a:p>
                <a:r>
                  <a:rPr lang="en-US" dirty="0"/>
                  <a:t>Likewise, for each localized state space </a:t>
                </a:r>
                <a14:m>
                  <m:oMath xmlns:m="http://schemas.openxmlformats.org/officeDocument/2006/math">
                    <m:r>
                      <a:rPr lang="en-US" b="0" i="1" smtClean="0">
                        <a:latin typeface="Cambria Math" panose="02040503050406030204" pitchFamily="18" charset="0"/>
                      </a:rPr>
                      <m:t>𝑘</m:t>
                    </m:r>
                  </m:oMath>
                </a14:m>
                <a:r>
                  <a:rPr lang="en-US" dirty="0"/>
                  <a:t>, there exists an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that represents the controller’s current beliefs about the environmental conditions of </a:t>
                </a:r>
                <a14:m>
                  <m:oMath xmlns:m="http://schemas.openxmlformats.org/officeDocument/2006/math">
                    <m:r>
                      <a:rPr lang="en-US" b="0" i="1" smtClean="0">
                        <a:latin typeface="Cambria Math" panose="02040503050406030204" pitchFamily="18" charset="0"/>
                      </a:rPr>
                      <m:t>𝑘</m:t>
                    </m:r>
                  </m:oMath>
                </a14:m>
                <a:r>
                  <a:rPr lang="en-US" dirty="0"/>
                  <a:t>. </a:t>
                </a:r>
              </a:p>
            </p:txBody>
          </p:sp>
        </mc:Choice>
        <mc:Fallback xmlns="">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3198" r="-1809"/>
                </a:stretch>
              </a:blipFill>
            </p:spPr>
            <p:txBody>
              <a:bodyPr/>
              <a:lstStyle/>
              <a:p>
                <a:r>
                  <a:rPr lang="en-US">
                    <a:noFill/>
                  </a:rPr>
                  <a:t> </a:t>
                </a:r>
              </a:p>
            </p:txBody>
          </p:sp>
        </mc:Fallback>
      </mc:AlternateContent>
    </p:spTree>
    <p:extLst>
      <p:ext uri="{BB962C8B-B14F-4D97-AF65-F5344CB8AC3E}">
        <p14:creationId xmlns:p14="http://schemas.microsoft.com/office/powerpoint/2010/main" val="19922248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310207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oMath>
                </a14:m>
                <a:r>
                  <a:rPr lang="en-US" dirty="0"/>
                  <a:t> is the last transition before the controller updates their beliefs about the environment such that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sub>
                      <m:sup>
                        <m:r>
                          <a:rPr lang="en-US" i="1">
                            <a:latin typeface="Cambria Math" panose="02040503050406030204" pitchFamily="18" charset="0"/>
                          </a:rPr>
                          <m:t>′</m:t>
                        </m:r>
                      </m:sup>
                    </m:sSubSup>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b="0" i="1" dirty="0" smtClean="0">
                                <a:latin typeface="Cambria Math" panose="02040503050406030204" pitchFamily="18" charset="0"/>
                              </a:rPr>
                              <m:t>+1</m:t>
                            </m:r>
                            <m:r>
                              <a:rPr lang="en-US" i="1" dirty="0">
                                <a:latin typeface="Cambria Math" panose="02040503050406030204" pitchFamily="18" charset="0"/>
                              </a:rPr>
                              <m:t>)</m:t>
                            </m:r>
                          </m:sup>
                        </m:sSup>
                        <m:r>
                          <a:rPr lang="en-US" b="0" i="1" dirty="0" smtClean="0">
                            <a:latin typeface="Cambria Math" panose="02040503050406030204" pitchFamily="18" charset="0"/>
                          </a:rPr>
                          <m:t>=1</m:t>
                        </m:r>
                      </m:sub>
                    </m:sSub>
                  </m:oMath>
                </a14:m>
                <a:r>
                  <a:rPr lang="en-US" dirty="0"/>
                  <a:t>.</a:t>
                </a:r>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6224649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oMath>
                </a14:m>
                <a:r>
                  <a:rPr lang="en-US" dirty="0"/>
                  <a:t> is the last transition before the controller updates their beliefs about the environment such that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sub>
                      <m:sup>
                        <m:r>
                          <a:rPr lang="en-US" i="1">
                            <a:latin typeface="Cambria Math" panose="02040503050406030204" pitchFamily="18" charset="0"/>
                          </a:rPr>
                          <m:t>′</m:t>
                        </m:r>
                      </m:sup>
                    </m:sSubSup>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b="0" i="1" dirty="0" smtClean="0">
                                <a:latin typeface="Cambria Math" panose="02040503050406030204" pitchFamily="18" charset="0"/>
                              </a:rPr>
                              <m:t>+1</m:t>
                            </m:r>
                            <m:r>
                              <a:rPr lang="en-US" i="1" dirty="0">
                                <a:latin typeface="Cambria Math" panose="02040503050406030204" pitchFamily="18" charset="0"/>
                              </a:rPr>
                              <m:t>)</m:t>
                            </m:r>
                          </m:sup>
                        </m:sSup>
                        <m:r>
                          <a:rPr lang="en-US" b="0" i="1" dirty="0" smtClean="0">
                            <a:latin typeface="Cambria Math" panose="02040503050406030204" pitchFamily="18" charset="0"/>
                          </a:rPr>
                          <m:t>=1</m:t>
                        </m:r>
                      </m:sub>
                    </m:sSub>
                  </m:oMath>
                </a14:m>
                <a:r>
                  <a:rPr lang="en-US" dirty="0"/>
                  <a:t>.</a:t>
                </a:r>
              </a:p>
              <a:p>
                <a:r>
                  <a:rPr lang="en-US" dirty="0"/>
                  <a:t>Likewise,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oMath>
                </a14:m>
                <a:r>
                  <a:rPr lang="en-US" dirty="0"/>
                  <a:t> spans the time between updates (i.e., the delay). </a:t>
                </a:r>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844"/>
                </a:stretch>
              </a:blipFill>
            </p:spPr>
            <p:txBody>
              <a:bodyPr/>
              <a:lstStyle/>
              <a:p>
                <a:r>
                  <a:rPr lang="en-US">
                    <a:noFill/>
                  </a:rPr>
                  <a:t> </a:t>
                </a:r>
              </a:p>
            </p:txBody>
          </p:sp>
        </mc:Fallback>
      </mc:AlternateContent>
    </p:spTree>
    <p:extLst>
      <p:ext uri="{BB962C8B-B14F-4D97-AF65-F5344CB8AC3E}">
        <p14:creationId xmlns:p14="http://schemas.microsoft.com/office/powerpoint/2010/main" val="5683781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normAutofit/>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oMath>
                </a14:m>
                <a:r>
                  <a:rPr lang="en-US" dirty="0"/>
                  <a:t> is the last transition before the controller updates their beliefs about the environment such that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sub>
                      <m:sup>
                        <m:r>
                          <a:rPr lang="en-US" i="1">
                            <a:latin typeface="Cambria Math" panose="02040503050406030204" pitchFamily="18" charset="0"/>
                          </a:rPr>
                          <m:t>′</m:t>
                        </m:r>
                      </m:sup>
                    </m:sSubSup>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b="0" i="1" dirty="0" smtClean="0">
                                <a:latin typeface="Cambria Math" panose="02040503050406030204" pitchFamily="18" charset="0"/>
                              </a:rPr>
                              <m:t>+1</m:t>
                            </m:r>
                            <m:r>
                              <a:rPr lang="en-US" i="1" dirty="0">
                                <a:latin typeface="Cambria Math" panose="02040503050406030204" pitchFamily="18" charset="0"/>
                              </a:rPr>
                              <m:t>)</m:t>
                            </m:r>
                          </m:sup>
                        </m:sSup>
                        <m:r>
                          <a:rPr lang="en-US" b="0" i="1" dirty="0" smtClean="0">
                            <a:latin typeface="Cambria Math" panose="02040503050406030204" pitchFamily="18" charset="0"/>
                          </a:rPr>
                          <m:t>=1</m:t>
                        </m:r>
                      </m:sub>
                    </m:sSub>
                  </m:oMath>
                </a14:m>
                <a:r>
                  <a:rPr lang="en-US" dirty="0"/>
                  <a:t>.</a:t>
                </a:r>
              </a:p>
              <a:p>
                <a:r>
                  <a:rPr lang="en-US" dirty="0"/>
                  <a:t>Likewise,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oMath>
                </a14:m>
                <a:r>
                  <a:rPr lang="en-US" dirty="0"/>
                  <a:t> spans the time between updates (i.e., the delay). </a:t>
                </a:r>
              </a:p>
              <a:p>
                <a:r>
                  <a:rPr lang="en-US" dirty="0"/>
                  <a:t>For a given scenario, the delay is not necessarily fixed from state space to state space. </a:t>
                </a:r>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844"/>
                </a:stretch>
              </a:blipFill>
            </p:spPr>
            <p:txBody>
              <a:bodyPr/>
              <a:lstStyle/>
              <a:p>
                <a:r>
                  <a:rPr lang="en-US">
                    <a:noFill/>
                  </a:rPr>
                  <a:t> </a:t>
                </a:r>
              </a:p>
            </p:txBody>
          </p:sp>
        </mc:Fallback>
      </mc:AlternateContent>
    </p:spTree>
    <p:extLst>
      <p:ext uri="{BB962C8B-B14F-4D97-AF65-F5344CB8AC3E}">
        <p14:creationId xmlns:p14="http://schemas.microsoft.com/office/powerpoint/2010/main" val="1642779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6333A-6FB2-F68A-1A61-6EED4DDF5FD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E408C0-AC78-1EFB-7BC0-FE1BDB613734}"/>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1CF8B645-C5B0-CAB7-3674-3BD1BAF82E15}"/>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593AB099-EB21-7EDE-CDC8-815984B53C44}"/>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2F16DBF-D76D-6EC7-DE5B-72309D6B2F9E}"/>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432F2D0-9D50-BF0D-B5A6-CB1B8C522709}"/>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1A2EBB22-FC32-14E3-579B-44E374591C7D}"/>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222B9759-A474-E382-C18B-8018A8D4E033}"/>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D6A010B-D1D9-EE34-0206-02538FFDD2ED}"/>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5875F6B0-3DF1-52B2-88D6-640F465E9582}"/>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2E078459-5BE8-FAE4-FD69-4BFE9B24ADE2}"/>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256DFD42-5129-4628-5015-53211CFE0FD1}"/>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A22F097B-E110-BFF8-BDCE-8E84E7B1C177}"/>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9A0A8B88-A98F-2614-11A7-08488DA88D76}"/>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29F4B110-DBA0-06CA-B3C7-8411695109A1}"/>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C2CC3760-B391-3FAF-DDFB-552653F901A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52BC25DA-3A8E-F23A-90A2-C60FE1FB3080}"/>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DEB3CF3-2071-5A1B-F570-F45690A34813}"/>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A7D4FE8E-194A-A0A3-8661-774B1A6CD4FB}"/>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DE821C4-6F0C-B7C8-05C7-6B10F603F12A}"/>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522DFF5-6283-ACAF-797E-12DCCF7B07EF}"/>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C465E966-F9BB-CFDF-B60C-79D306E2F706}"/>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DB444640-EE52-E405-C318-94632CEDC8DC}"/>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4A24660-D8A5-DA4D-E385-619E168A9B97}"/>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7FFE1B5-62A6-2189-8F07-4165D90AC18A}"/>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0D612F4-5921-1C57-914F-65AADB6315A6}"/>
              </a:ext>
            </a:extLst>
          </p:cNvPr>
          <p:cNvSpPr txBox="1"/>
          <p:nvPr/>
        </p:nvSpPr>
        <p:spPr>
          <a:xfrm>
            <a:off x="3862780" y="4854721"/>
            <a:ext cx="301686" cy="369332"/>
          </a:xfrm>
          <a:prstGeom prst="rect">
            <a:avLst/>
          </a:prstGeom>
          <a:noFill/>
        </p:spPr>
        <p:txBody>
          <a:bodyPr wrap="none" rtlCol="0">
            <a:spAutoFit/>
          </a:bodyPr>
          <a:lstStyle/>
          <a:p>
            <a:r>
              <a:rPr lang="en-US" dirty="0">
                <a:solidFill>
                  <a:schemeClr val="accent2"/>
                </a:solidFill>
              </a:rPr>
              <a:t>0</a:t>
            </a:r>
          </a:p>
        </p:txBody>
      </p:sp>
      <p:sp>
        <p:nvSpPr>
          <p:cNvPr id="37" name="TextBox 36">
            <a:extLst>
              <a:ext uri="{FF2B5EF4-FFF2-40B4-BE49-F238E27FC236}">
                <a16:creationId xmlns:a16="http://schemas.microsoft.com/office/drawing/2014/main" id="{5769FE07-AD5C-A330-B5EC-647D91B208AB}"/>
              </a:ext>
            </a:extLst>
          </p:cNvPr>
          <p:cNvSpPr txBox="1"/>
          <p:nvPr/>
        </p:nvSpPr>
        <p:spPr>
          <a:xfrm>
            <a:off x="3700267" y="4481803"/>
            <a:ext cx="301686" cy="369332"/>
          </a:xfrm>
          <a:prstGeom prst="rect">
            <a:avLst/>
          </a:prstGeom>
          <a:noFill/>
        </p:spPr>
        <p:txBody>
          <a:bodyPr wrap="none" rtlCol="0">
            <a:spAutoFit/>
          </a:bodyPr>
          <a:lstStyle/>
          <a:p>
            <a:r>
              <a:rPr lang="en-US" dirty="0">
                <a:solidFill>
                  <a:schemeClr val="accent2"/>
                </a:solidFill>
              </a:rPr>
              <a:t>1</a:t>
            </a:r>
          </a:p>
        </p:txBody>
      </p:sp>
      <p:sp>
        <p:nvSpPr>
          <p:cNvPr id="38" name="TextBox 37">
            <a:extLst>
              <a:ext uri="{FF2B5EF4-FFF2-40B4-BE49-F238E27FC236}">
                <a16:creationId xmlns:a16="http://schemas.microsoft.com/office/drawing/2014/main" id="{45546958-C226-D1AC-3A28-776B377B0270}"/>
              </a:ext>
            </a:extLst>
          </p:cNvPr>
          <p:cNvSpPr txBox="1"/>
          <p:nvPr/>
        </p:nvSpPr>
        <p:spPr>
          <a:xfrm>
            <a:off x="4216080" y="4915555"/>
            <a:ext cx="301686" cy="369332"/>
          </a:xfrm>
          <a:prstGeom prst="rect">
            <a:avLst/>
          </a:prstGeom>
          <a:noFill/>
        </p:spPr>
        <p:txBody>
          <a:bodyPr wrap="none" rtlCol="0">
            <a:spAutoFit/>
          </a:bodyPr>
          <a:lstStyle/>
          <a:p>
            <a:r>
              <a:rPr lang="en-US" dirty="0">
                <a:solidFill>
                  <a:schemeClr val="accent2"/>
                </a:solidFill>
              </a:rPr>
              <a:t>1</a:t>
            </a:r>
          </a:p>
        </p:txBody>
      </p:sp>
      <p:sp>
        <p:nvSpPr>
          <p:cNvPr id="39" name="TextBox 38">
            <a:extLst>
              <a:ext uri="{FF2B5EF4-FFF2-40B4-BE49-F238E27FC236}">
                <a16:creationId xmlns:a16="http://schemas.microsoft.com/office/drawing/2014/main" id="{D8A87D25-7CAB-0138-65AE-C9FB90EB4E41}"/>
              </a:ext>
            </a:extLst>
          </p:cNvPr>
          <p:cNvSpPr txBox="1"/>
          <p:nvPr/>
        </p:nvSpPr>
        <p:spPr>
          <a:xfrm>
            <a:off x="4216081" y="4493528"/>
            <a:ext cx="301686" cy="369332"/>
          </a:xfrm>
          <a:prstGeom prst="rect">
            <a:avLst/>
          </a:prstGeom>
          <a:noFill/>
        </p:spPr>
        <p:txBody>
          <a:bodyPr wrap="none" rtlCol="0">
            <a:spAutoFit/>
          </a:bodyPr>
          <a:lstStyle/>
          <a:p>
            <a:r>
              <a:rPr lang="en-US" dirty="0">
                <a:solidFill>
                  <a:schemeClr val="accent2"/>
                </a:solidFill>
              </a:rPr>
              <a:t>1</a:t>
            </a:r>
          </a:p>
        </p:txBody>
      </p:sp>
      <p:sp>
        <p:nvSpPr>
          <p:cNvPr id="40" name="TextBox 39">
            <a:extLst>
              <a:ext uri="{FF2B5EF4-FFF2-40B4-BE49-F238E27FC236}">
                <a16:creationId xmlns:a16="http://schemas.microsoft.com/office/drawing/2014/main" id="{8B1D3898-57D7-C720-6B59-C11A6611CFB5}"/>
              </a:ext>
            </a:extLst>
          </p:cNvPr>
          <p:cNvSpPr txBox="1"/>
          <p:nvPr/>
        </p:nvSpPr>
        <p:spPr>
          <a:xfrm>
            <a:off x="3700270" y="4012886"/>
            <a:ext cx="301686" cy="369332"/>
          </a:xfrm>
          <a:prstGeom prst="rect">
            <a:avLst/>
          </a:prstGeom>
          <a:noFill/>
        </p:spPr>
        <p:txBody>
          <a:bodyPr wrap="none" rtlCol="0">
            <a:spAutoFit/>
          </a:bodyPr>
          <a:lstStyle/>
          <a:p>
            <a:r>
              <a:rPr lang="en-US" dirty="0">
                <a:solidFill>
                  <a:schemeClr val="accent2"/>
                </a:solidFill>
              </a:rPr>
              <a:t>1</a:t>
            </a:r>
          </a:p>
        </p:txBody>
      </p:sp>
      <p:sp>
        <p:nvSpPr>
          <p:cNvPr id="42" name="TextBox 41">
            <a:extLst>
              <a:ext uri="{FF2B5EF4-FFF2-40B4-BE49-F238E27FC236}">
                <a16:creationId xmlns:a16="http://schemas.microsoft.com/office/drawing/2014/main" id="{91B84805-AEC6-171B-982F-4292D22F74CB}"/>
              </a:ext>
            </a:extLst>
          </p:cNvPr>
          <p:cNvSpPr txBox="1"/>
          <p:nvPr/>
        </p:nvSpPr>
        <p:spPr>
          <a:xfrm>
            <a:off x="4216083" y="4024610"/>
            <a:ext cx="301686" cy="369332"/>
          </a:xfrm>
          <a:prstGeom prst="rect">
            <a:avLst/>
          </a:prstGeom>
          <a:noFill/>
        </p:spPr>
        <p:txBody>
          <a:bodyPr wrap="none" rtlCol="0">
            <a:spAutoFit/>
          </a:bodyPr>
          <a:lstStyle/>
          <a:p>
            <a:r>
              <a:rPr lang="en-US" dirty="0">
                <a:solidFill>
                  <a:schemeClr val="accent2"/>
                </a:solidFill>
              </a:rPr>
              <a:t>1</a:t>
            </a:r>
          </a:p>
        </p:txBody>
      </p:sp>
      <p:sp>
        <p:nvSpPr>
          <p:cNvPr id="43" name="TextBox 42">
            <a:extLst>
              <a:ext uri="{FF2B5EF4-FFF2-40B4-BE49-F238E27FC236}">
                <a16:creationId xmlns:a16="http://schemas.microsoft.com/office/drawing/2014/main" id="{323E86AD-0F83-EBCD-47AE-11059B31B0DA}"/>
              </a:ext>
            </a:extLst>
          </p:cNvPr>
          <p:cNvSpPr txBox="1"/>
          <p:nvPr/>
        </p:nvSpPr>
        <p:spPr>
          <a:xfrm>
            <a:off x="4731896" y="4024611"/>
            <a:ext cx="301686" cy="369332"/>
          </a:xfrm>
          <a:prstGeom prst="rect">
            <a:avLst/>
          </a:prstGeom>
          <a:noFill/>
        </p:spPr>
        <p:txBody>
          <a:bodyPr wrap="none" rtlCol="0">
            <a:spAutoFit/>
          </a:bodyPr>
          <a:lstStyle/>
          <a:p>
            <a:r>
              <a:rPr lang="en-US" dirty="0">
                <a:solidFill>
                  <a:schemeClr val="accent2"/>
                </a:solidFill>
              </a:rPr>
              <a:t>1</a:t>
            </a:r>
          </a:p>
        </p:txBody>
      </p:sp>
      <p:sp>
        <p:nvSpPr>
          <p:cNvPr id="44" name="TextBox 43">
            <a:extLst>
              <a:ext uri="{FF2B5EF4-FFF2-40B4-BE49-F238E27FC236}">
                <a16:creationId xmlns:a16="http://schemas.microsoft.com/office/drawing/2014/main" id="{A11585D5-B8A3-B3AB-5952-91BF6323636D}"/>
              </a:ext>
            </a:extLst>
          </p:cNvPr>
          <p:cNvSpPr txBox="1"/>
          <p:nvPr/>
        </p:nvSpPr>
        <p:spPr>
          <a:xfrm>
            <a:off x="5247709" y="4024612"/>
            <a:ext cx="301686" cy="369332"/>
          </a:xfrm>
          <a:prstGeom prst="rect">
            <a:avLst/>
          </a:prstGeom>
          <a:noFill/>
        </p:spPr>
        <p:txBody>
          <a:bodyPr wrap="none" rtlCol="0">
            <a:spAutoFit/>
          </a:bodyPr>
          <a:lstStyle/>
          <a:p>
            <a:r>
              <a:rPr lang="en-US" dirty="0">
                <a:solidFill>
                  <a:schemeClr val="accent2"/>
                </a:solidFill>
              </a:rPr>
              <a:t>1</a:t>
            </a:r>
          </a:p>
        </p:txBody>
      </p:sp>
      <p:sp>
        <p:nvSpPr>
          <p:cNvPr id="45" name="TextBox 44">
            <a:extLst>
              <a:ext uri="{FF2B5EF4-FFF2-40B4-BE49-F238E27FC236}">
                <a16:creationId xmlns:a16="http://schemas.microsoft.com/office/drawing/2014/main" id="{8A2EAD08-F7C5-7211-1FE5-BF429F430A06}"/>
              </a:ext>
            </a:extLst>
          </p:cNvPr>
          <p:cNvSpPr txBox="1"/>
          <p:nvPr/>
        </p:nvSpPr>
        <p:spPr>
          <a:xfrm>
            <a:off x="4743621" y="4493533"/>
            <a:ext cx="301686" cy="369332"/>
          </a:xfrm>
          <a:prstGeom prst="rect">
            <a:avLst/>
          </a:prstGeom>
          <a:noFill/>
        </p:spPr>
        <p:txBody>
          <a:bodyPr wrap="none" rtlCol="0">
            <a:spAutoFit/>
          </a:bodyPr>
          <a:lstStyle/>
          <a:p>
            <a:r>
              <a:rPr lang="en-US" dirty="0">
                <a:solidFill>
                  <a:schemeClr val="accent2"/>
                </a:solidFill>
              </a:rPr>
              <a:t>1</a:t>
            </a:r>
          </a:p>
        </p:txBody>
      </p:sp>
      <p:sp>
        <p:nvSpPr>
          <p:cNvPr id="46" name="TextBox 45">
            <a:extLst>
              <a:ext uri="{FF2B5EF4-FFF2-40B4-BE49-F238E27FC236}">
                <a16:creationId xmlns:a16="http://schemas.microsoft.com/office/drawing/2014/main" id="{D3D348AC-473C-9E8F-EA60-80A3A014E2CB}"/>
              </a:ext>
            </a:extLst>
          </p:cNvPr>
          <p:cNvSpPr txBox="1"/>
          <p:nvPr/>
        </p:nvSpPr>
        <p:spPr>
          <a:xfrm>
            <a:off x="4731899" y="4915562"/>
            <a:ext cx="301686" cy="369332"/>
          </a:xfrm>
          <a:prstGeom prst="rect">
            <a:avLst/>
          </a:prstGeom>
          <a:noFill/>
        </p:spPr>
        <p:txBody>
          <a:bodyPr wrap="none" rtlCol="0">
            <a:spAutoFit/>
          </a:bodyPr>
          <a:lstStyle/>
          <a:p>
            <a:r>
              <a:rPr lang="en-US" dirty="0">
                <a:solidFill>
                  <a:schemeClr val="accent2"/>
                </a:solidFill>
              </a:rPr>
              <a:t>1</a:t>
            </a:r>
          </a:p>
        </p:txBody>
      </p:sp>
      <p:sp>
        <p:nvSpPr>
          <p:cNvPr id="47" name="TextBox 46">
            <a:extLst>
              <a:ext uri="{FF2B5EF4-FFF2-40B4-BE49-F238E27FC236}">
                <a16:creationId xmlns:a16="http://schemas.microsoft.com/office/drawing/2014/main" id="{CFE3DA3C-BF47-79EF-8902-0A48B7785DB2}"/>
              </a:ext>
            </a:extLst>
          </p:cNvPr>
          <p:cNvSpPr txBox="1"/>
          <p:nvPr/>
        </p:nvSpPr>
        <p:spPr>
          <a:xfrm>
            <a:off x="5224266" y="4915563"/>
            <a:ext cx="301686" cy="369332"/>
          </a:xfrm>
          <a:prstGeom prst="rect">
            <a:avLst/>
          </a:prstGeom>
          <a:noFill/>
        </p:spPr>
        <p:txBody>
          <a:bodyPr wrap="none" rtlCol="0">
            <a:spAutoFit/>
          </a:bodyPr>
          <a:lstStyle/>
          <a:p>
            <a:r>
              <a:rPr lang="en-US" dirty="0">
                <a:solidFill>
                  <a:schemeClr val="accent2"/>
                </a:solidFill>
              </a:rPr>
              <a:t>1</a:t>
            </a:r>
          </a:p>
        </p:txBody>
      </p:sp>
      <p:sp>
        <p:nvSpPr>
          <p:cNvPr id="48" name="TextBox 47">
            <a:extLst>
              <a:ext uri="{FF2B5EF4-FFF2-40B4-BE49-F238E27FC236}">
                <a16:creationId xmlns:a16="http://schemas.microsoft.com/office/drawing/2014/main" id="{394528F0-BF4E-140D-B992-8C331C7017AA}"/>
              </a:ext>
            </a:extLst>
          </p:cNvPr>
          <p:cNvSpPr txBox="1"/>
          <p:nvPr/>
        </p:nvSpPr>
        <p:spPr>
          <a:xfrm>
            <a:off x="5224267" y="4458367"/>
            <a:ext cx="301686" cy="369332"/>
          </a:xfrm>
          <a:prstGeom prst="rect">
            <a:avLst/>
          </a:prstGeom>
          <a:noFill/>
        </p:spPr>
        <p:txBody>
          <a:bodyPr wrap="none" rtlCol="0">
            <a:spAutoFit/>
          </a:bodyPr>
          <a:lstStyle/>
          <a:p>
            <a:r>
              <a:rPr lang="en-US" dirty="0">
                <a:solidFill>
                  <a:schemeClr val="accent2"/>
                </a:solidFill>
              </a:rPr>
              <a:t>1</a:t>
            </a:r>
          </a:p>
        </p:txBody>
      </p:sp>
      <p:sp>
        <p:nvSpPr>
          <p:cNvPr id="49" name="TextBox 48">
            <a:extLst>
              <a:ext uri="{FF2B5EF4-FFF2-40B4-BE49-F238E27FC236}">
                <a16:creationId xmlns:a16="http://schemas.microsoft.com/office/drawing/2014/main" id="{C708868E-0C9A-FE17-54DF-5F9F7548F18E}"/>
              </a:ext>
            </a:extLst>
          </p:cNvPr>
          <p:cNvSpPr txBox="1"/>
          <p:nvPr/>
        </p:nvSpPr>
        <p:spPr>
          <a:xfrm>
            <a:off x="5786969" y="4927279"/>
            <a:ext cx="301686" cy="369332"/>
          </a:xfrm>
          <a:prstGeom prst="rect">
            <a:avLst/>
          </a:prstGeom>
          <a:noFill/>
        </p:spPr>
        <p:txBody>
          <a:bodyPr wrap="none" rtlCol="0">
            <a:spAutoFit/>
          </a:bodyPr>
          <a:lstStyle/>
          <a:p>
            <a:r>
              <a:rPr lang="en-US" dirty="0">
                <a:solidFill>
                  <a:schemeClr val="accent2"/>
                </a:solidFill>
              </a:rPr>
              <a:t>1</a:t>
            </a:r>
          </a:p>
        </p:txBody>
      </p:sp>
      <p:sp>
        <p:nvSpPr>
          <p:cNvPr id="50" name="TextBox 49">
            <a:extLst>
              <a:ext uri="{FF2B5EF4-FFF2-40B4-BE49-F238E27FC236}">
                <a16:creationId xmlns:a16="http://schemas.microsoft.com/office/drawing/2014/main" id="{3B0C045D-FEE3-C151-E50A-4762CA732E48}"/>
              </a:ext>
            </a:extLst>
          </p:cNvPr>
          <p:cNvSpPr txBox="1"/>
          <p:nvPr/>
        </p:nvSpPr>
        <p:spPr>
          <a:xfrm>
            <a:off x="5786970" y="4505252"/>
            <a:ext cx="301686" cy="369332"/>
          </a:xfrm>
          <a:prstGeom prst="rect">
            <a:avLst/>
          </a:prstGeom>
          <a:noFill/>
        </p:spPr>
        <p:txBody>
          <a:bodyPr wrap="none" rtlCol="0">
            <a:spAutoFit/>
          </a:bodyPr>
          <a:lstStyle/>
          <a:p>
            <a:r>
              <a:rPr lang="en-US" dirty="0">
                <a:solidFill>
                  <a:schemeClr val="accent2"/>
                </a:solidFill>
              </a:rPr>
              <a:t>1</a:t>
            </a:r>
          </a:p>
        </p:txBody>
      </p:sp>
      <p:sp>
        <p:nvSpPr>
          <p:cNvPr id="51" name="TextBox 50">
            <a:extLst>
              <a:ext uri="{FF2B5EF4-FFF2-40B4-BE49-F238E27FC236}">
                <a16:creationId xmlns:a16="http://schemas.microsoft.com/office/drawing/2014/main" id="{F442372C-1FD2-C078-7633-183884B39225}"/>
              </a:ext>
            </a:extLst>
          </p:cNvPr>
          <p:cNvSpPr txBox="1"/>
          <p:nvPr/>
        </p:nvSpPr>
        <p:spPr>
          <a:xfrm>
            <a:off x="5939371" y="3930827"/>
            <a:ext cx="301686" cy="369332"/>
          </a:xfrm>
          <a:prstGeom prst="rect">
            <a:avLst/>
          </a:prstGeom>
          <a:noFill/>
        </p:spPr>
        <p:txBody>
          <a:bodyPr wrap="none" rtlCol="0">
            <a:spAutoFit/>
          </a:bodyPr>
          <a:lstStyle/>
          <a:p>
            <a:r>
              <a:rPr lang="en-US" dirty="0">
                <a:solidFill>
                  <a:schemeClr val="accent2"/>
                </a:solidFill>
              </a:rPr>
              <a:t>5</a:t>
            </a:r>
          </a:p>
        </p:txBody>
      </p:sp>
      <p:sp>
        <p:nvSpPr>
          <p:cNvPr id="52" name="TextBox 51">
            <a:extLst>
              <a:ext uri="{FF2B5EF4-FFF2-40B4-BE49-F238E27FC236}">
                <a16:creationId xmlns:a16="http://schemas.microsoft.com/office/drawing/2014/main" id="{6DB90901-E4EF-98CC-D47A-D771BC826120}"/>
              </a:ext>
            </a:extLst>
          </p:cNvPr>
          <p:cNvSpPr txBox="1"/>
          <p:nvPr/>
        </p:nvSpPr>
        <p:spPr>
          <a:xfrm>
            <a:off x="6302785" y="4036335"/>
            <a:ext cx="301686" cy="369332"/>
          </a:xfrm>
          <a:prstGeom prst="rect">
            <a:avLst/>
          </a:prstGeom>
          <a:noFill/>
        </p:spPr>
        <p:txBody>
          <a:bodyPr wrap="none" rtlCol="0">
            <a:spAutoFit/>
          </a:bodyPr>
          <a:lstStyle/>
          <a:p>
            <a:r>
              <a:rPr lang="en-US" dirty="0">
                <a:solidFill>
                  <a:schemeClr val="accent2"/>
                </a:solidFill>
              </a:rPr>
              <a:t>1</a:t>
            </a:r>
          </a:p>
        </p:txBody>
      </p:sp>
      <p:sp>
        <p:nvSpPr>
          <p:cNvPr id="53" name="TextBox 52">
            <a:extLst>
              <a:ext uri="{FF2B5EF4-FFF2-40B4-BE49-F238E27FC236}">
                <a16:creationId xmlns:a16="http://schemas.microsoft.com/office/drawing/2014/main" id="{188CEC4B-22AE-C2D5-8618-2D7B322AD302}"/>
              </a:ext>
            </a:extLst>
          </p:cNvPr>
          <p:cNvSpPr txBox="1"/>
          <p:nvPr/>
        </p:nvSpPr>
        <p:spPr>
          <a:xfrm>
            <a:off x="6818598" y="4036336"/>
            <a:ext cx="301686" cy="369332"/>
          </a:xfrm>
          <a:prstGeom prst="rect">
            <a:avLst/>
          </a:prstGeom>
          <a:noFill/>
        </p:spPr>
        <p:txBody>
          <a:bodyPr wrap="none" rtlCol="0">
            <a:spAutoFit/>
          </a:bodyPr>
          <a:lstStyle/>
          <a:p>
            <a:r>
              <a:rPr lang="en-US" dirty="0">
                <a:solidFill>
                  <a:schemeClr val="accent2"/>
                </a:solidFill>
              </a:rPr>
              <a:t>1</a:t>
            </a:r>
          </a:p>
        </p:txBody>
      </p:sp>
      <p:sp>
        <p:nvSpPr>
          <p:cNvPr id="54" name="TextBox 53">
            <a:extLst>
              <a:ext uri="{FF2B5EF4-FFF2-40B4-BE49-F238E27FC236}">
                <a16:creationId xmlns:a16="http://schemas.microsoft.com/office/drawing/2014/main" id="{CFB1AEC2-1F12-D430-3FBC-75DF73EF3FF4}"/>
              </a:ext>
            </a:extLst>
          </p:cNvPr>
          <p:cNvSpPr txBox="1"/>
          <p:nvPr/>
        </p:nvSpPr>
        <p:spPr>
          <a:xfrm>
            <a:off x="6314510" y="4505257"/>
            <a:ext cx="301686" cy="369332"/>
          </a:xfrm>
          <a:prstGeom prst="rect">
            <a:avLst/>
          </a:prstGeom>
          <a:noFill/>
        </p:spPr>
        <p:txBody>
          <a:bodyPr wrap="none" rtlCol="0">
            <a:spAutoFit/>
          </a:bodyPr>
          <a:lstStyle/>
          <a:p>
            <a:r>
              <a:rPr lang="en-US" dirty="0">
                <a:solidFill>
                  <a:schemeClr val="accent2"/>
                </a:solidFill>
              </a:rPr>
              <a:t>1</a:t>
            </a:r>
          </a:p>
        </p:txBody>
      </p:sp>
      <p:sp>
        <p:nvSpPr>
          <p:cNvPr id="55" name="TextBox 54">
            <a:extLst>
              <a:ext uri="{FF2B5EF4-FFF2-40B4-BE49-F238E27FC236}">
                <a16:creationId xmlns:a16="http://schemas.microsoft.com/office/drawing/2014/main" id="{123FC971-3930-C6C9-6F1C-912706E2D3F7}"/>
              </a:ext>
            </a:extLst>
          </p:cNvPr>
          <p:cNvSpPr txBox="1"/>
          <p:nvPr/>
        </p:nvSpPr>
        <p:spPr>
          <a:xfrm>
            <a:off x="6302788" y="4927286"/>
            <a:ext cx="301686" cy="369332"/>
          </a:xfrm>
          <a:prstGeom prst="rect">
            <a:avLst/>
          </a:prstGeom>
          <a:noFill/>
        </p:spPr>
        <p:txBody>
          <a:bodyPr wrap="none" rtlCol="0">
            <a:spAutoFit/>
          </a:bodyPr>
          <a:lstStyle/>
          <a:p>
            <a:r>
              <a:rPr lang="en-US" dirty="0">
                <a:solidFill>
                  <a:schemeClr val="accent2"/>
                </a:solidFill>
              </a:rPr>
              <a:t>1</a:t>
            </a:r>
          </a:p>
        </p:txBody>
      </p:sp>
      <p:sp>
        <p:nvSpPr>
          <p:cNvPr id="56" name="TextBox 55">
            <a:extLst>
              <a:ext uri="{FF2B5EF4-FFF2-40B4-BE49-F238E27FC236}">
                <a16:creationId xmlns:a16="http://schemas.microsoft.com/office/drawing/2014/main" id="{934CA020-16B1-45E2-7A14-D846E5773940}"/>
              </a:ext>
            </a:extLst>
          </p:cNvPr>
          <p:cNvSpPr txBox="1"/>
          <p:nvPr/>
        </p:nvSpPr>
        <p:spPr>
          <a:xfrm>
            <a:off x="6795155" y="4927287"/>
            <a:ext cx="301686" cy="369332"/>
          </a:xfrm>
          <a:prstGeom prst="rect">
            <a:avLst/>
          </a:prstGeom>
          <a:noFill/>
        </p:spPr>
        <p:txBody>
          <a:bodyPr wrap="none" rtlCol="0">
            <a:spAutoFit/>
          </a:bodyPr>
          <a:lstStyle/>
          <a:p>
            <a:r>
              <a:rPr lang="en-US" dirty="0">
                <a:solidFill>
                  <a:schemeClr val="accent2"/>
                </a:solidFill>
              </a:rPr>
              <a:t>1</a:t>
            </a:r>
          </a:p>
        </p:txBody>
      </p:sp>
      <p:sp>
        <p:nvSpPr>
          <p:cNvPr id="57" name="TextBox 56">
            <a:extLst>
              <a:ext uri="{FF2B5EF4-FFF2-40B4-BE49-F238E27FC236}">
                <a16:creationId xmlns:a16="http://schemas.microsoft.com/office/drawing/2014/main" id="{CDED90F9-3DE6-E7ED-C215-10F3CE56ED61}"/>
              </a:ext>
            </a:extLst>
          </p:cNvPr>
          <p:cNvSpPr txBox="1"/>
          <p:nvPr/>
        </p:nvSpPr>
        <p:spPr>
          <a:xfrm>
            <a:off x="6795156" y="4470091"/>
            <a:ext cx="301686" cy="369332"/>
          </a:xfrm>
          <a:prstGeom prst="rect">
            <a:avLst/>
          </a:prstGeom>
          <a:noFill/>
        </p:spPr>
        <p:txBody>
          <a:bodyPr wrap="none" rtlCol="0">
            <a:spAutoFit/>
          </a:bodyPr>
          <a:lstStyle/>
          <a:p>
            <a:r>
              <a:rPr lang="en-US" dirty="0">
                <a:solidFill>
                  <a:schemeClr val="accent2"/>
                </a:solidFill>
              </a:rPr>
              <a:t>1</a:t>
            </a:r>
          </a:p>
        </p:txBody>
      </p:sp>
      <p:sp>
        <p:nvSpPr>
          <p:cNvPr id="58" name="TextBox 57">
            <a:extLst>
              <a:ext uri="{FF2B5EF4-FFF2-40B4-BE49-F238E27FC236}">
                <a16:creationId xmlns:a16="http://schemas.microsoft.com/office/drawing/2014/main" id="{FD408BAD-6AF9-22DE-2450-AD118131E0DE}"/>
              </a:ext>
            </a:extLst>
          </p:cNvPr>
          <p:cNvSpPr txBox="1"/>
          <p:nvPr/>
        </p:nvSpPr>
        <p:spPr>
          <a:xfrm>
            <a:off x="7428198" y="4915557"/>
            <a:ext cx="301686" cy="369332"/>
          </a:xfrm>
          <a:prstGeom prst="rect">
            <a:avLst/>
          </a:prstGeom>
          <a:noFill/>
        </p:spPr>
        <p:txBody>
          <a:bodyPr wrap="none" rtlCol="0">
            <a:spAutoFit/>
          </a:bodyPr>
          <a:lstStyle/>
          <a:p>
            <a:r>
              <a:rPr lang="en-US" dirty="0">
                <a:solidFill>
                  <a:schemeClr val="accent2"/>
                </a:solidFill>
              </a:rPr>
              <a:t>1</a:t>
            </a:r>
          </a:p>
        </p:txBody>
      </p:sp>
      <p:sp>
        <p:nvSpPr>
          <p:cNvPr id="59" name="TextBox 58">
            <a:extLst>
              <a:ext uri="{FF2B5EF4-FFF2-40B4-BE49-F238E27FC236}">
                <a16:creationId xmlns:a16="http://schemas.microsoft.com/office/drawing/2014/main" id="{3182D11B-A3FB-0060-406A-17D8B2774F6A}"/>
              </a:ext>
            </a:extLst>
          </p:cNvPr>
          <p:cNvSpPr txBox="1"/>
          <p:nvPr/>
        </p:nvSpPr>
        <p:spPr>
          <a:xfrm>
            <a:off x="7428199" y="4493530"/>
            <a:ext cx="301686" cy="369332"/>
          </a:xfrm>
          <a:prstGeom prst="rect">
            <a:avLst/>
          </a:prstGeom>
          <a:noFill/>
        </p:spPr>
        <p:txBody>
          <a:bodyPr wrap="none" rtlCol="0">
            <a:spAutoFit/>
          </a:bodyPr>
          <a:lstStyle/>
          <a:p>
            <a:r>
              <a:rPr lang="en-US" dirty="0">
                <a:solidFill>
                  <a:schemeClr val="accent2"/>
                </a:solidFill>
              </a:rPr>
              <a:t>1</a:t>
            </a:r>
          </a:p>
        </p:txBody>
      </p:sp>
      <p:sp>
        <p:nvSpPr>
          <p:cNvPr id="60" name="TextBox 59">
            <a:extLst>
              <a:ext uri="{FF2B5EF4-FFF2-40B4-BE49-F238E27FC236}">
                <a16:creationId xmlns:a16="http://schemas.microsoft.com/office/drawing/2014/main" id="{D010968D-F51B-8727-97F8-B612EFA5D373}"/>
              </a:ext>
            </a:extLst>
          </p:cNvPr>
          <p:cNvSpPr txBox="1"/>
          <p:nvPr/>
        </p:nvSpPr>
        <p:spPr>
          <a:xfrm>
            <a:off x="7428201" y="4024612"/>
            <a:ext cx="301686" cy="369332"/>
          </a:xfrm>
          <a:prstGeom prst="rect">
            <a:avLst/>
          </a:prstGeom>
          <a:noFill/>
        </p:spPr>
        <p:txBody>
          <a:bodyPr wrap="none" rtlCol="0">
            <a:spAutoFit/>
          </a:bodyPr>
          <a:lstStyle/>
          <a:p>
            <a:r>
              <a:rPr lang="en-US" dirty="0">
                <a:solidFill>
                  <a:schemeClr val="accent2"/>
                </a:solidFill>
              </a:rPr>
              <a:t>1</a:t>
            </a:r>
          </a:p>
        </p:txBody>
      </p:sp>
      <p:sp>
        <p:nvSpPr>
          <p:cNvPr id="61" name="TextBox 60">
            <a:extLst>
              <a:ext uri="{FF2B5EF4-FFF2-40B4-BE49-F238E27FC236}">
                <a16:creationId xmlns:a16="http://schemas.microsoft.com/office/drawing/2014/main" id="{A807D2C1-B4D7-71F2-9400-6376A8F162C9}"/>
              </a:ext>
            </a:extLst>
          </p:cNvPr>
          <p:cNvSpPr txBox="1"/>
          <p:nvPr/>
        </p:nvSpPr>
        <p:spPr>
          <a:xfrm>
            <a:off x="7944014" y="4024613"/>
            <a:ext cx="301686" cy="369332"/>
          </a:xfrm>
          <a:prstGeom prst="rect">
            <a:avLst/>
          </a:prstGeom>
          <a:noFill/>
        </p:spPr>
        <p:txBody>
          <a:bodyPr wrap="none" rtlCol="0">
            <a:spAutoFit/>
          </a:bodyPr>
          <a:lstStyle/>
          <a:p>
            <a:r>
              <a:rPr lang="en-US" dirty="0">
                <a:solidFill>
                  <a:schemeClr val="accent2"/>
                </a:solidFill>
              </a:rPr>
              <a:t>1</a:t>
            </a:r>
          </a:p>
        </p:txBody>
      </p:sp>
      <p:sp>
        <p:nvSpPr>
          <p:cNvPr id="63" name="TextBox 62">
            <a:extLst>
              <a:ext uri="{FF2B5EF4-FFF2-40B4-BE49-F238E27FC236}">
                <a16:creationId xmlns:a16="http://schemas.microsoft.com/office/drawing/2014/main" id="{B3A1A152-DE6F-08D9-3ECE-79FDDA9707C6}"/>
              </a:ext>
            </a:extLst>
          </p:cNvPr>
          <p:cNvSpPr txBox="1"/>
          <p:nvPr/>
        </p:nvSpPr>
        <p:spPr>
          <a:xfrm>
            <a:off x="7955739" y="4493535"/>
            <a:ext cx="301686" cy="369332"/>
          </a:xfrm>
          <a:prstGeom prst="rect">
            <a:avLst/>
          </a:prstGeom>
          <a:noFill/>
        </p:spPr>
        <p:txBody>
          <a:bodyPr wrap="none" rtlCol="0">
            <a:spAutoFit/>
          </a:bodyPr>
          <a:lstStyle/>
          <a:p>
            <a:r>
              <a:rPr lang="en-US" dirty="0">
                <a:solidFill>
                  <a:schemeClr val="accent2"/>
                </a:solidFill>
              </a:rPr>
              <a:t>1</a:t>
            </a:r>
          </a:p>
        </p:txBody>
      </p:sp>
      <p:sp>
        <p:nvSpPr>
          <p:cNvPr id="64" name="TextBox 63">
            <a:extLst>
              <a:ext uri="{FF2B5EF4-FFF2-40B4-BE49-F238E27FC236}">
                <a16:creationId xmlns:a16="http://schemas.microsoft.com/office/drawing/2014/main" id="{FF109FC6-DC42-ADE8-7BA2-18A022199EAC}"/>
              </a:ext>
            </a:extLst>
          </p:cNvPr>
          <p:cNvSpPr txBox="1"/>
          <p:nvPr/>
        </p:nvSpPr>
        <p:spPr>
          <a:xfrm>
            <a:off x="7944017" y="4915564"/>
            <a:ext cx="301686" cy="369332"/>
          </a:xfrm>
          <a:prstGeom prst="rect">
            <a:avLst/>
          </a:prstGeom>
          <a:noFill/>
        </p:spPr>
        <p:txBody>
          <a:bodyPr wrap="none" rtlCol="0">
            <a:spAutoFit/>
          </a:bodyPr>
          <a:lstStyle/>
          <a:p>
            <a:r>
              <a:rPr lang="en-US" dirty="0">
                <a:solidFill>
                  <a:schemeClr val="accent2"/>
                </a:solidFill>
              </a:rPr>
              <a:t>1</a:t>
            </a:r>
          </a:p>
        </p:txBody>
      </p:sp>
      <p:sp>
        <p:nvSpPr>
          <p:cNvPr id="76" name="TextBox 75">
            <a:extLst>
              <a:ext uri="{FF2B5EF4-FFF2-40B4-BE49-F238E27FC236}">
                <a16:creationId xmlns:a16="http://schemas.microsoft.com/office/drawing/2014/main" id="{2FC49050-3B5F-0795-9AE4-EFA771782560}"/>
              </a:ext>
            </a:extLst>
          </p:cNvPr>
          <p:cNvSpPr txBox="1"/>
          <p:nvPr/>
        </p:nvSpPr>
        <p:spPr>
          <a:xfrm>
            <a:off x="3851058" y="3483121"/>
            <a:ext cx="301686" cy="369332"/>
          </a:xfrm>
          <a:prstGeom prst="rect">
            <a:avLst/>
          </a:prstGeom>
          <a:noFill/>
        </p:spPr>
        <p:txBody>
          <a:bodyPr wrap="none" rtlCol="0">
            <a:spAutoFit/>
          </a:bodyPr>
          <a:lstStyle/>
          <a:p>
            <a:r>
              <a:rPr lang="en-US" dirty="0">
                <a:solidFill>
                  <a:schemeClr val="accent2"/>
                </a:solidFill>
              </a:rPr>
              <a:t>5</a:t>
            </a:r>
          </a:p>
        </p:txBody>
      </p:sp>
      <p:sp>
        <p:nvSpPr>
          <p:cNvPr id="77" name="TextBox 76">
            <a:extLst>
              <a:ext uri="{FF2B5EF4-FFF2-40B4-BE49-F238E27FC236}">
                <a16:creationId xmlns:a16="http://schemas.microsoft.com/office/drawing/2014/main" id="{0C9D705D-9DDA-5FCB-063B-9AA5A153BC4B}"/>
              </a:ext>
            </a:extLst>
          </p:cNvPr>
          <p:cNvSpPr txBox="1"/>
          <p:nvPr/>
        </p:nvSpPr>
        <p:spPr>
          <a:xfrm>
            <a:off x="3688545" y="3110203"/>
            <a:ext cx="301686" cy="369332"/>
          </a:xfrm>
          <a:prstGeom prst="rect">
            <a:avLst/>
          </a:prstGeom>
          <a:noFill/>
        </p:spPr>
        <p:txBody>
          <a:bodyPr wrap="none" rtlCol="0">
            <a:spAutoFit/>
          </a:bodyPr>
          <a:lstStyle/>
          <a:p>
            <a:r>
              <a:rPr lang="en-US" dirty="0">
                <a:solidFill>
                  <a:schemeClr val="accent2"/>
                </a:solidFill>
              </a:rPr>
              <a:t>1</a:t>
            </a:r>
          </a:p>
        </p:txBody>
      </p:sp>
      <p:sp>
        <p:nvSpPr>
          <p:cNvPr id="78" name="TextBox 77">
            <a:extLst>
              <a:ext uri="{FF2B5EF4-FFF2-40B4-BE49-F238E27FC236}">
                <a16:creationId xmlns:a16="http://schemas.microsoft.com/office/drawing/2014/main" id="{D1C8F347-575B-9A37-747B-0905A0454ED5}"/>
              </a:ext>
            </a:extLst>
          </p:cNvPr>
          <p:cNvSpPr txBox="1"/>
          <p:nvPr/>
        </p:nvSpPr>
        <p:spPr>
          <a:xfrm>
            <a:off x="4204358" y="3543955"/>
            <a:ext cx="301686" cy="369332"/>
          </a:xfrm>
          <a:prstGeom prst="rect">
            <a:avLst/>
          </a:prstGeom>
          <a:noFill/>
        </p:spPr>
        <p:txBody>
          <a:bodyPr wrap="none" rtlCol="0">
            <a:spAutoFit/>
          </a:bodyPr>
          <a:lstStyle/>
          <a:p>
            <a:r>
              <a:rPr lang="en-US" dirty="0">
                <a:solidFill>
                  <a:schemeClr val="accent2"/>
                </a:solidFill>
              </a:rPr>
              <a:t>1</a:t>
            </a:r>
          </a:p>
        </p:txBody>
      </p:sp>
      <p:sp>
        <p:nvSpPr>
          <p:cNvPr id="79" name="TextBox 78">
            <a:extLst>
              <a:ext uri="{FF2B5EF4-FFF2-40B4-BE49-F238E27FC236}">
                <a16:creationId xmlns:a16="http://schemas.microsoft.com/office/drawing/2014/main" id="{0886B196-2D71-DE25-81B8-3513B9F4DE62}"/>
              </a:ext>
            </a:extLst>
          </p:cNvPr>
          <p:cNvSpPr txBox="1"/>
          <p:nvPr/>
        </p:nvSpPr>
        <p:spPr>
          <a:xfrm>
            <a:off x="4204359" y="3121928"/>
            <a:ext cx="301686" cy="369332"/>
          </a:xfrm>
          <a:prstGeom prst="rect">
            <a:avLst/>
          </a:prstGeom>
          <a:noFill/>
        </p:spPr>
        <p:txBody>
          <a:bodyPr wrap="none" rtlCol="0">
            <a:spAutoFit/>
          </a:bodyPr>
          <a:lstStyle/>
          <a:p>
            <a:r>
              <a:rPr lang="en-US" dirty="0">
                <a:solidFill>
                  <a:schemeClr val="accent2"/>
                </a:solidFill>
              </a:rPr>
              <a:t>1</a:t>
            </a:r>
          </a:p>
        </p:txBody>
      </p:sp>
      <p:sp>
        <p:nvSpPr>
          <p:cNvPr id="80" name="TextBox 79">
            <a:extLst>
              <a:ext uri="{FF2B5EF4-FFF2-40B4-BE49-F238E27FC236}">
                <a16:creationId xmlns:a16="http://schemas.microsoft.com/office/drawing/2014/main" id="{87A1005D-6A82-D0CD-955A-8A7A142869E5}"/>
              </a:ext>
            </a:extLst>
          </p:cNvPr>
          <p:cNvSpPr txBox="1"/>
          <p:nvPr/>
        </p:nvSpPr>
        <p:spPr>
          <a:xfrm>
            <a:off x="3688548" y="2641286"/>
            <a:ext cx="301686" cy="369332"/>
          </a:xfrm>
          <a:prstGeom prst="rect">
            <a:avLst/>
          </a:prstGeom>
          <a:noFill/>
        </p:spPr>
        <p:txBody>
          <a:bodyPr wrap="none" rtlCol="0">
            <a:spAutoFit/>
          </a:bodyPr>
          <a:lstStyle/>
          <a:p>
            <a:r>
              <a:rPr lang="en-US" dirty="0">
                <a:solidFill>
                  <a:schemeClr val="accent2"/>
                </a:solidFill>
              </a:rPr>
              <a:t>1</a:t>
            </a:r>
          </a:p>
        </p:txBody>
      </p:sp>
      <p:sp>
        <p:nvSpPr>
          <p:cNvPr id="81" name="TextBox 80">
            <a:extLst>
              <a:ext uri="{FF2B5EF4-FFF2-40B4-BE49-F238E27FC236}">
                <a16:creationId xmlns:a16="http://schemas.microsoft.com/office/drawing/2014/main" id="{89C06BBA-69A4-CEEC-A59A-FCB38B48DFE1}"/>
              </a:ext>
            </a:extLst>
          </p:cNvPr>
          <p:cNvSpPr txBox="1"/>
          <p:nvPr/>
        </p:nvSpPr>
        <p:spPr>
          <a:xfrm>
            <a:off x="4204361" y="2653010"/>
            <a:ext cx="301686" cy="369332"/>
          </a:xfrm>
          <a:prstGeom prst="rect">
            <a:avLst/>
          </a:prstGeom>
          <a:noFill/>
        </p:spPr>
        <p:txBody>
          <a:bodyPr wrap="none" rtlCol="0">
            <a:spAutoFit/>
          </a:bodyPr>
          <a:lstStyle/>
          <a:p>
            <a:r>
              <a:rPr lang="en-US" dirty="0">
                <a:solidFill>
                  <a:schemeClr val="accent2"/>
                </a:solidFill>
              </a:rPr>
              <a:t>1</a:t>
            </a:r>
          </a:p>
        </p:txBody>
      </p:sp>
      <p:sp>
        <p:nvSpPr>
          <p:cNvPr id="82" name="TextBox 81">
            <a:extLst>
              <a:ext uri="{FF2B5EF4-FFF2-40B4-BE49-F238E27FC236}">
                <a16:creationId xmlns:a16="http://schemas.microsoft.com/office/drawing/2014/main" id="{DB17D9EC-BD3F-A84A-0BD9-452AECC5F576}"/>
              </a:ext>
            </a:extLst>
          </p:cNvPr>
          <p:cNvSpPr txBox="1"/>
          <p:nvPr/>
        </p:nvSpPr>
        <p:spPr>
          <a:xfrm>
            <a:off x="4720174" y="2653011"/>
            <a:ext cx="301686" cy="369332"/>
          </a:xfrm>
          <a:prstGeom prst="rect">
            <a:avLst/>
          </a:prstGeom>
          <a:noFill/>
        </p:spPr>
        <p:txBody>
          <a:bodyPr wrap="none" rtlCol="0">
            <a:spAutoFit/>
          </a:bodyPr>
          <a:lstStyle/>
          <a:p>
            <a:r>
              <a:rPr lang="en-US" dirty="0">
                <a:solidFill>
                  <a:schemeClr val="accent2"/>
                </a:solidFill>
              </a:rPr>
              <a:t>1</a:t>
            </a:r>
          </a:p>
        </p:txBody>
      </p:sp>
      <p:sp>
        <p:nvSpPr>
          <p:cNvPr id="83" name="TextBox 82">
            <a:extLst>
              <a:ext uri="{FF2B5EF4-FFF2-40B4-BE49-F238E27FC236}">
                <a16:creationId xmlns:a16="http://schemas.microsoft.com/office/drawing/2014/main" id="{76955E01-01A1-E092-5E87-EC8E0A77155C}"/>
              </a:ext>
            </a:extLst>
          </p:cNvPr>
          <p:cNvSpPr txBox="1"/>
          <p:nvPr/>
        </p:nvSpPr>
        <p:spPr>
          <a:xfrm>
            <a:off x="5235987" y="2653012"/>
            <a:ext cx="301686" cy="369332"/>
          </a:xfrm>
          <a:prstGeom prst="rect">
            <a:avLst/>
          </a:prstGeom>
          <a:noFill/>
        </p:spPr>
        <p:txBody>
          <a:bodyPr wrap="none" rtlCol="0">
            <a:spAutoFit/>
          </a:bodyPr>
          <a:lstStyle/>
          <a:p>
            <a:r>
              <a:rPr lang="en-US" dirty="0">
                <a:solidFill>
                  <a:schemeClr val="accent2"/>
                </a:solidFill>
              </a:rPr>
              <a:t>1</a:t>
            </a:r>
          </a:p>
        </p:txBody>
      </p:sp>
      <p:sp>
        <p:nvSpPr>
          <p:cNvPr id="84" name="TextBox 83">
            <a:extLst>
              <a:ext uri="{FF2B5EF4-FFF2-40B4-BE49-F238E27FC236}">
                <a16:creationId xmlns:a16="http://schemas.microsoft.com/office/drawing/2014/main" id="{41DCBE98-2ED7-FF18-C7F0-630B17D75817}"/>
              </a:ext>
            </a:extLst>
          </p:cNvPr>
          <p:cNvSpPr txBox="1"/>
          <p:nvPr/>
        </p:nvSpPr>
        <p:spPr>
          <a:xfrm>
            <a:off x="4731899" y="3121933"/>
            <a:ext cx="301686" cy="369332"/>
          </a:xfrm>
          <a:prstGeom prst="rect">
            <a:avLst/>
          </a:prstGeom>
          <a:noFill/>
        </p:spPr>
        <p:txBody>
          <a:bodyPr wrap="none" rtlCol="0">
            <a:spAutoFit/>
          </a:bodyPr>
          <a:lstStyle/>
          <a:p>
            <a:r>
              <a:rPr lang="en-US" dirty="0">
                <a:solidFill>
                  <a:schemeClr val="accent2"/>
                </a:solidFill>
              </a:rPr>
              <a:t>1</a:t>
            </a:r>
          </a:p>
        </p:txBody>
      </p:sp>
      <p:sp>
        <p:nvSpPr>
          <p:cNvPr id="85" name="TextBox 84">
            <a:extLst>
              <a:ext uri="{FF2B5EF4-FFF2-40B4-BE49-F238E27FC236}">
                <a16:creationId xmlns:a16="http://schemas.microsoft.com/office/drawing/2014/main" id="{B6D17B1F-AF3E-E933-3980-552A4DA61190}"/>
              </a:ext>
            </a:extLst>
          </p:cNvPr>
          <p:cNvSpPr txBox="1"/>
          <p:nvPr/>
        </p:nvSpPr>
        <p:spPr>
          <a:xfrm>
            <a:off x="4720177" y="3543962"/>
            <a:ext cx="301686" cy="369332"/>
          </a:xfrm>
          <a:prstGeom prst="rect">
            <a:avLst/>
          </a:prstGeom>
          <a:noFill/>
        </p:spPr>
        <p:txBody>
          <a:bodyPr wrap="none" rtlCol="0">
            <a:spAutoFit/>
          </a:bodyPr>
          <a:lstStyle/>
          <a:p>
            <a:r>
              <a:rPr lang="en-US" dirty="0">
                <a:solidFill>
                  <a:schemeClr val="accent2"/>
                </a:solidFill>
              </a:rPr>
              <a:t>1</a:t>
            </a:r>
          </a:p>
        </p:txBody>
      </p:sp>
      <p:sp>
        <p:nvSpPr>
          <p:cNvPr id="86" name="TextBox 85">
            <a:extLst>
              <a:ext uri="{FF2B5EF4-FFF2-40B4-BE49-F238E27FC236}">
                <a16:creationId xmlns:a16="http://schemas.microsoft.com/office/drawing/2014/main" id="{1F54E0AA-D721-D3C9-D686-0B1A16F8F28C}"/>
              </a:ext>
            </a:extLst>
          </p:cNvPr>
          <p:cNvSpPr txBox="1"/>
          <p:nvPr/>
        </p:nvSpPr>
        <p:spPr>
          <a:xfrm>
            <a:off x="5212544" y="3543963"/>
            <a:ext cx="301686" cy="369332"/>
          </a:xfrm>
          <a:prstGeom prst="rect">
            <a:avLst/>
          </a:prstGeom>
          <a:noFill/>
        </p:spPr>
        <p:txBody>
          <a:bodyPr wrap="none" rtlCol="0">
            <a:spAutoFit/>
          </a:bodyPr>
          <a:lstStyle/>
          <a:p>
            <a:r>
              <a:rPr lang="en-US" dirty="0">
                <a:solidFill>
                  <a:schemeClr val="accent2"/>
                </a:solidFill>
              </a:rPr>
              <a:t>1</a:t>
            </a:r>
          </a:p>
        </p:txBody>
      </p:sp>
      <p:sp>
        <p:nvSpPr>
          <p:cNvPr id="87" name="TextBox 86">
            <a:extLst>
              <a:ext uri="{FF2B5EF4-FFF2-40B4-BE49-F238E27FC236}">
                <a16:creationId xmlns:a16="http://schemas.microsoft.com/office/drawing/2014/main" id="{EAC3DE1A-B7DB-12DA-28B4-FA657AB65E57}"/>
              </a:ext>
            </a:extLst>
          </p:cNvPr>
          <p:cNvSpPr txBox="1"/>
          <p:nvPr/>
        </p:nvSpPr>
        <p:spPr>
          <a:xfrm>
            <a:off x="5212545" y="3086767"/>
            <a:ext cx="301686" cy="369332"/>
          </a:xfrm>
          <a:prstGeom prst="rect">
            <a:avLst/>
          </a:prstGeom>
          <a:noFill/>
        </p:spPr>
        <p:txBody>
          <a:bodyPr wrap="none" rtlCol="0">
            <a:spAutoFit/>
          </a:bodyPr>
          <a:lstStyle/>
          <a:p>
            <a:r>
              <a:rPr lang="en-US" dirty="0">
                <a:solidFill>
                  <a:schemeClr val="accent2"/>
                </a:solidFill>
              </a:rPr>
              <a:t>1</a:t>
            </a:r>
          </a:p>
        </p:txBody>
      </p:sp>
      <p:sp>
        <p:nvSpPr>
          <p:cNvPr id="88" name="TextBox 87">
            <a:extLst>
              <a:ext uri="{FF2B5EF4-FFF2-40B4-BE49-F238E27FC236}">
                <a16:creationId xmlns:a16="http://schemas.microsoft.com/office/drawing/2014/main" id="{AE2F6E7F-D3F2-35F8-65D2-F3AF4361BBB1}"/>
              </a:ext>
            </a:extLst>
          </p:cNvPr>
          <p:cNvSpPr txBox="1"/>
          <p:nvPr/>
        </p:nvSpPr>
        <p:spPr>
          <a:xfrm>
            <a:off x="5775247" y="3555679"/>
            <a:ext cx="301686" cy="369332"/>
          </a:xfrm>
          <a:prstGeom prst="rect">
            <a:avLst/>
          </a:prstGeom>
          <a:noFill/>
        </p:spPr>
        <p:txBody>
          <a:bodyPr wrap="none" rtlCol="0">
            <a:spAutoFit/>
          </a:bodyPr>
          <a:lstStyle/>
          <a:p>
            <a:r>
              <a:rPr lang="en-US" dirty="0">
                <a:solidFill>
                  <a:schemeClr val="accent2"/>
                </a:solidFill>
              </a:rPr>
              <a:t>1</a:t>
            </a:r>
          </a:p>
        </p:txBody>
      </p:sp>
      <p:sp>
        <p:nvSpPr>
          <p:cNvPr id="89" name="TextBox 88">
            <a:extLst>
              <a:ext uri="{FF2B5EF4-FFF2-40B4-BE49-F238E27FC236}">
                <a16:creationId xmlns:a16="http://schemas.microsoft.com/office/drawing/2014/main" id="{0C413CA6-20F7-AC88-A12A-B41D11D467D2}"/>
              </a:ext>
            </a:extLst>
          </p:cNvPr>
          <p:cNvSpPr txBox="1"/>
          <p:nvPr/>
        </p:nvSpPr>
        <p:spPr>
          <a:xfrm>
            <a:off x="5939370" y="3016422"/>
            <a:ext cx="301686" cy="369332"/>
          </a:xfrm>
          <a:prstGeom prst="rect">
            <a:avLst/>
          </a:prstGeom>
          <a:noFill/>
        </p:spPr>
        <p:txBody>
          <a:bodyPr wrap="none" rtlCol="0">
            <a:spAutoFit/>
          </a:bodyPr>
          <a:lstStyle/>
          <a:p>
            <a:r>
              <a:rPr lang="en-US" dirty="0">
                <a:solidFill>
                  <a:schemeClr val="accent2"/>
                </a:solidFill>
              </a:rPr>
              <a:t>1</a:t>
            </a:r>
          </a:p>
        </p:txBody>
      </p:sp>
      <p:sp>
        <p:nvSpPr>
          <p:cNvPr id="90" name="TextBox 89">
            <a:extLst>
              <a:ext uri="{FF2B5EF4-FFF2-40B4-BE49-F238E27FC236}">
                <a16:creationId xmlns:a16="http://schemas.microsoft.com/office/drawing/2014/main" id="{CE364B55-AA9F-9891-8357-A40D59BC6EC5}"/>
              </a:ext>
            </a:extLst>
          </p:cNvPr>
          <p:cNvSpPr txBox="1"/>
          <p:nvPr/>
        </p:nvSpPr>
        <p:spPr>
          <a:xfrm>
            <a:off x="5775250" y="2664734"/>
            <a:ext cx="301686" cy="369332"/>
          </a:xfrm>
          <a:prstGeom prst="rect">
            <a:avLst/>
          </a:prstGeom>
          <a:noFill/>
        </p:spPr>
        <p:txBody>
          <a:bodyPr wrap="none" rtlCol="0">
            <a:spAutoFit/>
          </a:bodyPr>
          <a:lstStyle/>
          <a:p>
            <a:r>
              <a:rPr lang="en-US" dirty="0">
                <a:solidFill>
                  <a:schemeClr val="accent2"/>
                </a:solidFill>
              </a:rPr>
              <a:t>1</a:t>
            </a:r>
          </a:p>
        </p:txBody>
      </p:sp>
      <p:sp>
        <p:nvSpPr>
          <p:cNvPr id="91" name="TextBox 90">
            <a:extLst>
              <a:ext uri="{FF2B5EF4-FFF2-40B4-BE49-F238E27FC236}">
                <a16:creationId xmlns:a16="http://schemas.microsoft.com/office/drawing/2014/main" id="{E5662FED-DC46-F2B5-1501-292CD2593F16}"/>
              </a:ext>
            </a:extLst>
          </p:cNvPr>
          <p:cNvSpPr txBox="1"/>
          <p:nvPr/>
        </p:nvSpPr>
        <p:spPr>
          <a:xfrm>
            <a:off x="6291063" y="2664735"/>
            <a:ext cx="301686" cy="369332"/>
          </a:xfrm>
          <a:prstGeom prst="rect">
            <a:avLst/>
          </a:prstGeom>
          <a:noFill/>
        </p:spPr>
        <p:txBody>
          <a:bodyPr wrap="none" rtlCol="0">
            <a:spAutoFit/>
          </a:bodyPr>
          <a:lstStyle/>
          <a:p>
            <a:r>
              <a:rPr lang="en-US" dirty="0">
                <a:solidFill>
                  <a:schemeClr val="accent2"/>
                </a:solidFill>
              </a:rPr>
              <a:t>1</a:t>
            </a:r>
          </a:p>
        </p:txBody>
      </p:sp>
      <p:sp>
        <p:nvSpPr>
          <p:cNvPr id="92" name="TextBox 91">
            <a:extLst>
              <a:ext uri="{FF2B5EF4-FFF2-40B4-BE49-F238E27FC236}">
                <a16:creationId xmlns:a16="http://schemas.microsoft.com/office/drawing/2014/main" id="{A1D5EB1A-13DA-1538-7B8A-CDE02B6F4C22}"/>
              </a:ext>
            </a:extLst>
          </p:cNvPr>
          <p:cNvSpPr txBox="1"/>
          <p:nvPr/>
        </p:nvSpPr>
        <p:spPr>
          <a:xfrm>
            <a:off x="6806876" y="2664736"/>
            <a:ext cx="301686" cy="369332"/>
          </a:xfrm>
          <a:prstGeom prst="rect">
            <a:avLst/>
          </a:prstGeom>
          <a:noFill/>
        </p:spPr>
        <p:txBody>
          <a:bodyPr wrap="none" rtlCol="0">
            <a:spAutoFit/>
          </a:bodyPr>
          <a:lstStyle/>
          <a:p>
            <a:r>
              <a:rPr lang="en-US" dirty="0">
                <a:solidFill>
                  <a:schemeClr val="accent2"/>
                </a:solidFill>
              </a:rPr>
              <a:t>1</a:t>
            </a:r>
          </a:p>
        </p:txBody>
      </p:sp>
      <p:sp>
        <p:nvSpPr>
          <p:cNvPr id="93" name="TextBox 92">
            <a:extLst>
              <a:ext uri="{FF2B5EF4-FFF2-40B4-BE49-F238E27FC236}">
                <a16:creationId xmlns:a16="http://schemas.microsoft.com/office/drawing/2014/main" id="{63CA895F-9DA4-1C44-DA97-B0A6B2A34E0C}"/>
              </a:ext>
            </a:extLst>
          </p:cNvPr>
          <p:cNvSpPr txBox="1"/>
          <p:nvPr/>
        </p:nvSpPr>
        <p:spPr>
          <a:xfrm>
            <a:off x="6302788" y="3133657"/>
            <a:ext cx="301686" cy="369332"/>
          </a:xfrm>
          <a:prstGeom prst="rect">
            <a:avLst/>
          </a:prstGeom>
          <a:noFill/>
        </p:spPr>
        <p:txBody>
          <a:bodyPr wrap="none" rtlCol="0">
            <a:spAutoFit/>
          </a:bodyPr>
          <a:lstStyle/>
          <a:p>
            <a:r>
              <a:rPr lang="en-US" dirty="0">
                <a:solidFill>
                  <a:schemeClr val="accent2"/>
                </a:solidFill>
              </a:rPr>
              <a:t>1</a:t>
            </a:r>
          </a:p>
        </p:txBody>
      </p:sp>
      <p:sp>
        <p:nvSpPr>
          <p:cNvPr id="94" name="TextBox 93">
            <a:extLst>
              <a:ext uri="{FF2B5EF4-FFF2-40B4-BE49-F238E27FC236}">
                <a16:creationId xmlns:a16="http://schemas.microsoft.com/office/drawing/2014/main" id="{5143F27C-45A2-69BD-D074-CFAC024AB57F}"/>
              </a:ext>
            </a:extLst>
          </p:cNvPr>
          <p:cNvSpPr txBox="1"/>
          <p:nvPr/>
        </p:nvSpPr>
        <p:spPr>
          <a:xfrm>
            <a:off x="6291066" y="3555686"/>
            <a:ext cx="301686" cy="369332"/>
          </a:xfrm>
          <a:prstGeom prst="rect">
            <a:avLst/>
          </a:prstGeom>
          <a:noFill/>
        </p:spPr>
        <p:txBody>
          <a:bodyPr wrap="none" rtlCol="0">
            <a:spAutoFit/>
          </a:bodyPr>
          <a:lstStyle/>
          <a:p>
            <a:r>
              <a:rPr lang="en-US" dirty="0">
                <a:solidFill>
                  <a:schemeClr val="accent2"/>
                </a:solidFill>
              </a:rPr>
              <a:t>1</a:t>
            </a:r>
          </a:p>
        </p:txBody>
      </p:sp>
      <p:sp>
        <p:nvSpPr>
          <p:cNvPr id="95" name="TextBox 94">
            <a:extLst>
              <a:ext uri="{FF2B5EF4-FFF2-40B4-BE49-F238E27FC236}">
                <a16:creationId xmlns:a16="http://schemas.microsoft.com/office/drawing/2014/main" id="{30D4AB3C-9068-A958-B179-00365EB58C3D}"/>
              </a:ext>
            </a:extLst>
          </p:cNvPr>
          <p:cNvSpPr txBox="1"/>
          <p:nvPr/>
        </p:nvSpPr>
        <p:spPr>
          <a:xfrm>
            <a:off x="6783433" y="3555687"/>
            <a:ext cx="301686" cy="369332"/>
          </a:xfrm>
          <a:prstGeom prst="rect">
            <a:avLst/>
          </a:prstGeom>
          <a:noFill/>
        </p:spPr>
        <p:txBody>
          <a:bodyPr wrap="none" rtlCol="0">
            <a:spAutoFit/>
          </a:bodyPr>
          <a:lstStyle/>
          <a:p>
            <a:r>
              <a:rPr lang="en-US" dirty="0">
                <a:solidFill>
                  <a:schemeClr val="accent2"/>
                </a:solidFill>
              </a:rPr>
              <a:t>1</a:t>
            </a:r>
          </a:p>
        </p:txBody>
      </p:sp>
      <p:sp>
        <p:nvSpPr>
          <p:cNvPr id="96" name="TextBox 95">
            <a:extLst>
              <a:ext uri="{FF2B5EF4-FFF2-40B4-BE49-F238E27FC236}">
                <a16:creationId xmlns:a16="http://schemas.microsoft.com/office/drawing/2014/main" id="{B00F6496-1FD5-E49C-E649-79ED097253EF}"/>
              </a:ext>
            </a:extLst>
          </p:cNvPr>
          <p:cNvSpPr txBox="1"/>
          <p:nvPr/>
        </p:nvSpPr>
        <p:spPr>
          <a:xfrm>
            <a:off x="6783434" y="3098491"/>
            <a:ext cx="301686" cy="369332"/>
          </a:xfrm>
          <a:prstGeom prst="rect">
            <a:avLst/>
          </a:prstGeom>
          <a:noFill/>
        </p:spPr>
        <p:txBody>
          <a:bodyPr wrap="none" rtlCol="0">
            <a:spAutoFit/>
          </a:bodyPr>
          <a:lstStyle/>
          <a:p>
            <a:r>
              <a:rPr lang="en-US" dirty="0">
                <a:solidFill>
                  <a:schemeClr val="accent2"/>
                </a:solidFill>
              </a:rPr>
              <a:t>1</a:t>
            </a:r>
          </a:p>
        </p:txBody>
      </p:sp>
      <p:sp>
        <p:nvSpPr>
          <p:cNvPr id="97" name="TextBox 96">
            <a:extLst>
              <a:ext uri="{FF2B5EF4-FFF2-40B4-BE49-F238E27FC236}">
                <a16:creationId xmlns:a16="http://schemas.microsoft.com/office/drawing/2014/main" id="{1F4D8AC5-C1B7-E8C7-4B6F-05190FEB5C2B}"/>
              </a:ext>
            </a:extLst>
          </p:cNvPr>
          <p:cNvSpPr txBox="1"/>
          <p:nvPr/>
        </p:nvSpPr>
        <p:spPr>
          <a:xfrm>
            <a:off x="7416476" y="3543957"/>
            <a:ext cx="301686" cy="369332"/>
          </a:xfrm>
          <a:prstGeom prst="rect">
            <a:avLst/>
          </a:prstGeom>
          <a:noFill/>
        </p:spPr>
        <p:txBody>
          <a:bodyPr wrap="none" rtlCol="0">
            <a:spAutoFit/>
          </a:bodyPr>
          <a:lstStyle/>
          <a:p>
            <a:r>
              <a:rPr lang="en-US" dirty="0">
                <a:solidFill>
                  <a:schemeClr val="accent2"/>
                </a:solidFill>
              </a:rPr>
              <a:t>1</a:t>
            </a:r>
          </a:p>
        </p:txBody>
      </p:sp>
      <p:sp>
        <p:nvSpPr>
          <p:cNvPr id="98" name="TextBox 97">
            <a:extLst>
              <a:ext uri="{FF2B5EF4-FFF2-40B4-BE49-F238E27FC236}">
                <a16:creationId xmlns:a16="http://schemas.microsoft.com/office/drawing/2014/main" id="{05FA0567-8694-DFCD-CEAF-3BDE75146CC5}"/>
              </a:ext>
            </a:extLst>
          </p:cNvPr>
          <p:cNvSpPr txBox="1"/>
          <p:nvPr/>
        </p:nvSpPr>
        <p:spPr>
          <a:xfrm>
            <a:off x="7416477" y="3121930"/>
            <a:ext cx="301686" cy="369332"/>
          </a:xfrm>
          <a:prstGeom prst="rect">
            <a:avLst/>
          </a:prstGeom>
          <a:noFill/>
        </p:spPr>
        <p:txBody>
          <a:bodyPr wrap="none" rtlCol="0">
            <a:spAutoFit/>
          </a:bodyPr>
          <a:lstStyle/>
          <a:p>
            <a:r>
              <a:rPr lang="en-US" dirty="0">
                <a:solidFill>
                  <a:schemeClr val="accent2"/>
                </a:solidFill>
              </a:rPr>
              <a:t>1</a:t>
            </a:r>
          </a:p>
        </p:txBody>
      </p:sp>
      <p:sp>
        <p:nvSpPr>
          <p:cNvPr id="99" name="TextBox 98">
            <a:extLst>
              <a:ext uri="{FF2B5EF4-FFF2-40B4-BE49-F238E27FC236}">
                <a16:creationId xmlns:a16="http://schemas.microsoft.com/office/drawing/2014/main" id="{21B9264B-ED03-2261-3CB1-D594FAA2861A}"/>
              </a:ext>
            </a:extLst>
          </p:cNvPr>
          <p:cNvSpPr txBox="1"/>
          <p:nvPr/>
        </p:nvSpPr>
        <p:spPr>
          <a:xfrm>
            <a:off x="7416479" y="2653012"/>
            <a:ext cx="301686" cy="369332"/>
          </a:xfrm>
          <a:prstGeom prst="rect">
            <a:avLst/>
          </a:prstGeom>
          <a:noFill/>
        </p:spPr>
        <p:txBody>
          <a:bodyPr wrap="none" rtlCol="0">
            <a:spAutoFit/>
          </a:bodyPr>
          <a:lstStyle/>
          <a:p>
            <a:r>
              <a:rPr lang="en-US" dirty="0">
                <a:solidFill>
                  <a:schemeClr val="accent2"/>
                </a:solidFill>
              </a:rPr>
              <a:t>1</a:t>
            </a:r>
          </a:p>
        </p:txBody>
      </p:sp>
      <p:sp>
        <p:nvSpPr>
          <p:cNvPr id="100" name="TextBox 99">
            <a:extLst>
              <a:ext uri="{FF2B5EF4-FFF2-40B4-BE49-F238E27FC236}">
                <a16:creationId xmlns:a16="http://schemas.microsoft.com/office/drawing/2014/main" id="{81EE51DD-47E6-CA6E-D240-191EEC04264C}"/>
              </a:ext>
            </a:extLst>
          </p:cNvPr>
          <p:cNvSpPr txBox="1"/>
          <p:nvPr/>
        </p:nvSpPr>
        <p:spPr>
          <a:xfrm>
            <a:off x="7932292" y="2653013"/>
            <a:ext cx="301686" cy="369332"/>
          </a:xfrm>
          <a:prstGeom prst="rect">
            <a:avLst/>
          </a:prstGeom>
          <a:noFill/>
        </p:spPr>
        <p:txBody>
          <a:bodyPr wrap="none" rtlCol="0">
            <a:spAutoFit/>
          </a:bodyPr>
          <a:lstStyle/>
          <a:p>
            <a:r>
              <a:rPr lang="en-US" dirty="0">
                <a:solidFill>
                  <a:schemeClr val="accent2"/>
                </a:solidFill>
              </a:rPr>
              <a:t>1</a:t>
            </a:r>
          </a:p>
        </p:txBody>
      </p:sp>
      <p:sp>
        <p:nvSpPr>
          <p:cNvPr id="101" name="TextBox 100">
            <a:extLst>
              <a:ext uri="{FF2B5EF4-FFF2-40B4-BE49-F238E27FC236}">
                <a16:creationId xmlns:a16="http://schemas.microsoft.com/office/drawing/2014/main" id="{38534CE8-DA5C-1DA5-2693-EF68B82E2DF5}"/>
              </a:ext>
            </a:extLst>
          </p:cNvPr>
          <p:cNvSpPr txBox="1"/>
          <p:nvPr/>
        </p:nvSpPr>
        <p:spPr>
          <a:xfrm>
            <a:off x="7944017" y="3121935"/>
            <a:ext cx="301686" cy="369332"/>
          </a:xfrm>
          <a:prstGeom prst="rect">
            <a:avLst/>
          </a:prstGeom>
          <a:noFill/>
        </p:spPr>
        <p:txBody>
          <a:bodyPr wrap="none" rtlCol="0">
            <a:spAutoFit/>
          </a:bodyPr>
          <a:lstStyle/>
          <a:p>
            <a:r>
              <a:rPr lang="en-US" dirty="0">
                <a:solidFill>
                  <a:schemeClr val="accent2"/>
                </a:solidFill>
              </a:rPr>
              <a:t>1</a:t>
            </a:r>
          </a:p>
        </p:txBody>
      </p:sp>
      <p:sp>
        <p:nvSpPr>
          <p:cNvPr id="102" name="TextBox 101">
            <a:extLst>
              <a:ext uri="{FF2B5EF4-FFF2-40B4-BE49-F238E27FC236}">
                <a16:creationId xmlns:a16="http://schemas.microsoft.com/office/drawing/2014/main" id="{D8EA3B68-A508-555D-584B-D93E44248837}"/>
              </a:ext>
            </a:extLst>
          </p:cNvPr>
          <p:cNvSpPr txBox="1"/>
          <p:nvPr/>
        </p:nvSpPr>
        <p:spPr>
          <a:xfrm>
            <a:off x="7932295" y="3543964"/>
            <a:ext cx="301686" cy="369332"/>
          </a:xfrm>
          <a:prstGeom prst="rect">
            <a:avLst/>
          </a:prstGeom>
          <a:noFill/>
        </p:spPr>
        <p:txBody>
          <a:bodyPr wrap="none" rtlCol="0">
            <a:spAutoFit/>
          </a:bodyPr>
          <a:lstStyle/>
          <a:p>
            <a:r>
              <a:rPr lang="en-US" dirty="0">
                <a:solidFill>
                  <a:schemeClr val="accent2"/>
                </a:solidFill>
              </a:rPr>
              <a:t>1</a:t>
            </a:r>
          </a:p>
        </p:txBody>
      </p:sp>
      <p:sp>
        <p:nvSpPr>
          <p:cNvPr id="103" name="TextBox 102">
            <a:extLst>
              <a:ext uri="{FF2B5EF4-FFF2-40B4-BE49-F238E27FC236}">
                <a16:creationId xmlns:a16="http://schemas.microsoft.com/office/drawing/2014/main" id="{BAB1935D-9FF2-E9AF-5A02-3CEF30038AA9}"/>
              </a:ext>
            </a:extLst>
          </p:cNvPr>
          <p:cNvSpPr txBox="1"/>
          <p:nvPr/>
        </p:nvSpPr>
        <p:spPr>
          <a:xfrm>
            <a:off x="3733829" y="2205307"/>
            <a:ext cx="301686" cy="369332"/>
          </a:xfrm>
          <a:prstGeom prst="rect">
            <a:avLst/>
          </a:prstGeom>
          <a:noFill/>
        </p:spPr>
        <p:txBody>
          <a:bodyPr wrap="none" rtlCol="0">
            <a:spAutoFit/>
          </a:bodyPr>
          <a:lstStyle/>
          <a:p>
            <a:r>
              <a:rPr lang="en-US" dirty="0">
                <a:solidFill>
                  <a:schemeClr val="accent2"/>
                </a:solidFill>
              </a:rPr>
              <a:t>1</a:t>
            </a:r>
          </a:p>
        </p:txBody>
      </p:sp>
      <p:sp>
        <p:nvSpPr>
          <p:cNvPr id="104" name="TextBox 103">
            <a:extLst>
              <a:ext uri="{FF2B5EF4-FFF2-40B4-BE49-F238E27FC236}">
                <a16:creationId xmlns:a16="http://schemas.microsoft.com/office/drawing/2014/main" id="{368E82E8-BC97-A9B5-B9C4-128F6C29A9CF}"/>
              </a:ext>
            </a:extLst>
          </p:cNvPr>
          <p:cNvSpPr txBox="1"/>
          <p:nvPr/>
        </p:nvSpPr>
        <p:spPr>
          <a:xfrm>
            <a:off x="3723715" y="1773774"/>
            <a:ext cx="301686" cy="369332"/>
          </a:xfrm>
          <a:prstGeom prst="rect">
            <a:avLst/>
          </a:prstGeom>
          <a:noFill/>
        </p:spPr>
        <p:txBody>
          <a:bodyPr wrap="none" rtlCol="0">
            <a:spAutoFit/>
          </a:bodyPr>
          <a:lstStyle/>
          <a:p>
            <a:r>
              <a:rPr lang="en-US" dirty="0">
                <a:solidFill>
                  <a:schemeClr val="accent2"/>
                </a:solidFill>
              </a:rPr>
              <a:t>1</a:t>
            </a:r>
          </a:p>
        </p:txBody>
      </p:sp>
      <p:sp>
        <p:nvSpPr>
          <p:cNvPr id="105" name="TextBox 104">
            <a:extLst>
              <a:ext uri="{FF2B5EF4-FFF2-40B4-BE49-F238E27FC236}">
                <a16:creationId xmlns:a16="http://schemas.microsoft.com/office/drawing/2014/main" id="{09A22243-0180-5635-D997-BCEA2B1D4B18}"/>
              </a:ext>
            </a:extLst>
          </p:cNvPr>
          <p:cNvSpPr txBox="1"/>
          <p:nvPr/>
        </p:nvSpPr>
        <p:spPr>
          <a:xfrm>
            <a:off x="4239528" y="2207526"/>
            <a:ext cx="301686" cy="369332"/>
          </a:xfrm>
          <a:prstGeom prst="rect">
            <a:avLst/>
          </a:prstGeom>
          <a:noFill/>
        </p:spPr>
        <p:txBody>
          <a:bodyPr wrap="none" rtlCol="0">
            <a:spAutoFit/>
          </a:bodyPr>
          <a:lstStyle/>
          <a:p>
            <a:r>
              <a:rPr lang="en-US" dirty="0">
                <a:solidFill>
                  <a:schemeClr val="accent2"/>
                </a:solidFill>
              </a:rPr>
              <a:t>1</a:t>
            </a:r>
          </a:p>
        </p:txBody>
      </p:sp>
      <p:sp>
        <p:nvSpPr>
          <p:cNvPr id="106" name="TextBox 105">
            <a:extLst>
              <a:ext uri="{FF2B5EF4-FFF2-40B4-BE49-F238E27FC236}">
                <a16:creationId xmlns:a16="http://schemas.microsoft.com/office/drawing/2014/main" id="{EE933F1C-65C1-0184-AAB8-6A4EF502B64E}"/>
              </a:ext>
            </a:extLst>
          </p:cNvPr>
          <p:cNvSpPr txBox="1"/>
          <p:nvPr/>
        </p:nvSpPr>
        <p:spPr>
          <a:xfrm>
            <a:off x="4239529" y="1785499"/>
            <a:ext cx="301686" cy="369332"/>
          </a:xfrm>
          <a:prstGeom prst="rect">
            <a:avLst/>
          </a:prstGeom>
          <a:noFill/>
        </p:spPr>
        <p:txBody>
          <a:bodyPr wrap="none" rtlCol="0">
            <a:spAutoFit/>
          </a:bodyPr>
          <a:lstStyle/>
          <a:p>
            <a:r>
              <a:rPr lang="en-US" dirty="0">
                <a:solidFill>
                  <a:schemeClr val="accent2"/>
                </a:solidFill>
              </a:rPr>
              <a:t>1</a:t>
            </a:r>
          </a:p>
        </p:txBody>
      </p:sp>
      <p:sp>
        <p:nvSpPr>
          <p:cNvPr id="107" name="TextBox 106">
            <a:extLst>
              <a:ext uri="{FF2B5EF4-FFF2-40B4-BE49-F238E27FC236}">
                <a16:creationId xmlns:a16="http://schemas.microsoft.com/office/drawing/2014/main" id="{E8A452CD-FA98-B77F-ECCE-4BE6646E9EC7}"/>
              </a:ext>
            </a:extLst>
          </p:cNvPr>
          <p:cNvSpPr txBox="1"/>
          <p:nvPr/>
        </p:nvSpPr>
        <p:spPr>
          <a:xfrm>
            <a:off x="3723718" y="1304857"/>
            <a:ext cx="301686" cy="369332"/>
          </a:xfrm>
          <a:prstGeom prst="rect">
            <a:avLst/>
          </a:prstGeom>
          <a:noFill/>
        </p:spPr>
        <p:txBody>
          <a:bodyPr wrap="none" rtlCol="0">
            <a:spAutoFit/>
          </a:bodyPr>
          <a:lstStyle/>
          <a:p>
            <a:r>
              <a:rPr lang="en-US" dirty="0">
                <a:solidFill>
                  <a:schemeClr val="accent2"/>
                </a:solidFill>
              </a:rPr>
              <a:t>1</a:t>
            </a:r>
          </a:p>
        </p:txBody>
      </p:sp>
      <p:sp>
        <p:nvSpPr>
          <p:cNvPr id="108" name="TextBox 107">
            <a:extLst>
              <a:ext uri="{FF2B5EF4-FFF2-40B4-BE49-F238E27FC236}">
                <a16:creationId xmlns:a16="http://schemas.microsoft.com/office/drawing/2014/main" id="{9B469F4B-74D8-4A2A-11E7-A61C318A62AA}"/>
              </a:ext>
            </a:extLst>
          </p:cNvPr>
          <p:cNvSpPr txBox="1"/>
          <p:nvPr/>
        </p:nvSpPr>
        <p:spPr>
          <a:xfrm>
            <a:off x="4239531" y="1316581"/>
            <a:ext cx="301686" cy="369332"/>
          </a:xfrm>
          <a:prstGeom prst="rect">
            <a:avLst/>
          </a:prstGeom>
          <a:noFill/>
        </p:spPr>
        <p:txBody>
          <a:bodyPr wrap="none" rtlCol="0">
            <a:spAutoFit/>
          </a:bodyPr>
          <a:lstStyle/>
          <a:p>
            <a:r>
              <a:rPr lang="en-US" dirty="0">
                <a:solidFill>
                  <a:schemeClr val="accent2"/>
                </a:solidFill>
              </a:rPr>
              <a:t>1</a:t>
            </a:r>
          </a:p>
        </p:txBody>
      </p:sp>
      <p:sp>
        <p:nvSpPr>
          <p:cNvPr id="109" name="TextBox 108">
            <a:extLst>
              <a:ext uri="{FF2B5EF4-FFF2-40B4-BE49-F238E27FC236}">
                <a16:creationId xmlns:a16="http://schemas.microsoft.com/office/drawing/2014/main" id="{29A4359A-7D81-765E-9C0E-ABEAFA275C9B}"/>
              </a:ext>
            </a:extLst>
          </p:cNvPr>
          <p:cNvSpPr txBox="1"/>
          <p:nvPr/>
        </p:nvSpPr>
        <p:spPr>
          <a:xfrm>
            <a:off x="4755344" y="1316582"/>
            <a:ext cx="301686" cy="369332"/>
          </a:xfrm>
          <a:prstGeom prst="rect">
            <a:avLst/>
          </a:prstGeom>
          <a:noFill/>
        </p:spPr>
        <p:txBody>
          <a:bodyPr wrap="none" rtlCol="0">
            <a:spAutoFit/>
          </a:bodyPr>
          <a:lstStyle/>
          <a:p>
            <a:r>
              <a:rPr lang="en-US" dirty="0">
                <a:solidFill>
                  <a:schemeClr val="accent2"/>
                </a:solidFill>
              </a:rPr>
              <a:t>1</a:t>
            </a:r>
          </a:p>
        </p:txBody>
      </p:sp>
      <p:sp>
        <p:nvSpPr>
          <p:cNvPr id="110" name="TextBox 109">
            <a:extLst>
              <a:ext uri="{FF2B5EF4-FFF2-40B4-BE49-F238E27FC236}">
                <a16:creationId xmlns:a16="http://schemas.microsoft.com/office/drawing/2014/main" id="{CEE4BB98-D6D7-77F6-1F1F-E508D5A19C99}"/>
              </a:ext>
            </a:extLst>
          </p:cNvPr>
          <p:cNvSpPr txBox="1"/>
          <p:nvPr/>
        </p:nvSpPr>
        <p:spPr>
          <a:xfrm>
            <a:off x="5271157" y="1316583"/>
            <a:ext cx="301686" cy="369332"/>
          </a:xfrm>
          <a:prstGeom prst="rect">
            <a:avLst/>
          </a:prstGeom>
          <a:noFill/>
        </p:spPr>
        <p:txBody>
          <a:bodyPr wrap="none" rtlCol="0">
            <a:spAutoFit/>
          </a:bodyPr>
          <a:lstStyle/>
          <a:p>
            <a:r>
              <a:rPr lang="en-US" dirty="0">
                <a:solidFill>
                  <a:schemeClr val="accent2"/>
                </a:solidFill>
              </a:rPr>
              <a:t>1</a:t>
            </a:r>
          </a:p>
        </p:txBody>
      </p:sp>
      <p:sp>
        <p:nvSpPr>
          <p:cNvPr id="111" name="TextBox 110">
            <a:extLst>
              <a:ext uri="{FF2B5EF4-FFF2-40B4-BE49-F238E27FC236}">
                <a16:creationId xmlns:a16="http://schemas.microsoft.com/office/drawing/2014/main" id="{9FD73B18-C64E-0205-3A40-D7946367A365}"/>
              </a:ext>
            </a:extLst>
          </p:cNvPr>
          <p:cNvSpPr txBox="1"/>
          <p:nvPr/>
        </p:nvSpPr>
        <p:spPr>
          <a:xfrm>
            <a:off x="4767069" y="1785504"/>
            <a:ext cx="301686" cy="369332"/>
          </a:xfrm>
          <a:prstGeom prst="rect">
            <a:avLst/>
          </a:prstGeom>
          <a:noFill/>
        </p:spPr>
        <p:txBody>
          <a:bodyPr wrap="none" rtlCol="0">
            <a:spAutoFit/>
          </a:bodyPr>
          <a:lstStyle/>
          <a:p>
            <a:r>
              <a:rPr lang="en-US" dirty="0">
                <a:solidFill>
                  <a:schemeClr val="accent2"/>
                </a:solidFill>
              </a:rPr>
              <a:t>1</a:t>
            </a:r>
          </a:p>
        </p:txBody>
      </p:sp>
      <p:sp>
        <p:nvSpPr>
          <p:cNvPr id="112" name="TextBox 111">
            <a:extLst>
              <a:ext uri="{FF2B5EF4-FFF2-40B4-BE49-F238E27FC236}">
                <a16:creationId xmlns:a16="http://schemas.microsoft.com/office/drawing/2014/main" id="{7B513A3E-889D-9F91-A0B5-8A938802BD65}"/>
              </a:ext>
            </a:extLst>
          </p:cNvPr>
          <p:cNvSpPr txBox="1"/>
          <p:nvPr/>
        </p:nvSpPr>
        <p:spPr>
          <a:xfrm>
            <a:off x="4755347" y="2207533"/>
            <a:ext cx="301686" cy="369332"/>
          </a:xfrm>
          <a:prstGeom prst="rect">
            <a:avLst/>
          </a:prstGeom>
          <a:noFill/>
        </p:spPr>
        <p:txBody>
          <a:bodyPr wrap="none" rtlCol="0">
            <a:spAutoFit/>
          </a:bodyPr>
          <a:lstStyle/>
          <a:p>
            <a:r>
              <a:rPr lang="en-US" dirty="0">
                <a:solidFill>
                  <a:schemeClr val="accent2"/>
                </a:solidFill>
              </a:rPr>
              <a:t>1</a:t>
            </a:r>
          </a:p>
        </p:txBody>
      </p:sp>
      <p:sp>
        <p:nvSpPr>
          <p:cNvPr id="113" name="TextBox 112">
            <a:extLst>
              <a:ext uri="{FF2B5EF4-FFF2-40B4-BE49-F238E27FC236}">
                <a16:creationId xmlns:a16="http://schemas.microsoft.com/office/drawing/2014/main" id="{9585ACF4-D408-6731-FD81-D1AB9B480C86}"/>
              </a:ext>
            </a:extLst>
          </p:cNvPr>
          <p:cNvSpPr txBox="1"/>
          <p:nvPr/>
        </p:nvSpPr>
        <p:spPr>
          <a:xfrm>
            <a:off x="5247714" y="2207534"/>
            <a:ext cx="301686" cy="369332"/>
          </a:xfrm>
          <a:prstGeom prst="rect">
            <a:avLst/>
          </a:prstGeom>
          <a:noFill/>
        </p:spPr>
        <p:txBody>
          <a:bodyPr wrap="none" rtlCol="0">
            <a:spAutoFit/>
          </a:bodyPr>
          <a:lstStyle/>
          <a:p>
            <a:r>
              <a:rPr lang="en-US" dirty="0">
                <a:solidFill>
                  <a:schemeClr val="accent2"/>
                </a:solidFill>
              </a:rPr>
              <a:t>1</a:t>
            </a:r>
          </a:p>
        </p:txBody>
      </p:sp>
      <p:sp>
        <p:nvSpPr>
          <p:cNvPr id="114" name="TextBox 113">
            <a:extLst>
              <a:ext uri="{FF2B5EF4-FFF2-40B4-BE49-F238E27FC236}">
                <a16:creationId xmlns:a16="http://schemas.microsoft.com/office/drawing/2014/main" id="{EFAFC5DF-9FD6-E909-F72E-2CA1813568EF}"/>
              </a:ext>
            </a:extLst>
          </p:cNvPr>
          <p:cNvSpPr txBox="1"/>
          <p:nvPr/>
        </p:nvSpPr>
        <p:spPr>
          <a:xfrm>
            <a:off x="5247715" y="1750338"/>
            <a:ext cx="301686" cy="369332"/>
          </a:xfrm>
          <a:prstGeom prst="rect">
            <a:avLst/>
          </a:prstGeom>
          <a:noFill/>
        </p:spPr>
        <p:txBody>
          <a:bodyPr wrap="none" rtlCol="0">
            <a:spAutoFit/>
          </a:bodyPr>
          <a:lstStyle/>
          <a:p>
            <a:r>
              <a:rPr lang="en-US" dirty="0">
                <a:solidFill>
                  <a:schemeClr val="accent2"/>
                </a:solidFill>
              </a:rPr>
              <a:t>1</a:t>
            </a:r>
          </a:p>
        </p:txBody>
      </p:sp>
      <p:sp>
        <p:nvSpPr>
          <p:cNvPr id="115" name="TextBox 114">
            <a:extLst>
              <a:ext uri="{FF2B5EF4-FFF2-40B4-BE49-F238E27FC236}">
                <a16:creationId xmlns:a16="http://schemas.microsoft.com/office/drawing/2014/main" id="{641EE389-E20F-C210-685D-250F3BD3587A}"/>
              </a:ext>
            </a:extLst>
          </p:cNvPr>
          <p:cNvSpPr txBox="1"/>
          <p:nvPr/>
        </p:nvSpPr>
        <p:spPr>
          <a:xfrm>
            <a:off x="5810417" y="2219250"/>
            <a:ext cx="301686" cy="369332"/>
          </a:xfrm>
          <a:prstGeom prst="rect">
            <a:avLst/>
          </a:prstGeom>
          <a:noFill/>
        </p:spPr>
        <p:txBody>
          <a:bodyPr wrap="none" rtlCol="0">
            <a:spAutoFit/>
          </a:bodyPr>
          <a:lstStyle/>
          <a:p>
            <a:r>
              <a:rPr lang="en-US" dirty="0">
                <a:solidFill>
                  <a:schemeClr val="accent2"/>
                </a:solidFill>
              </a:rPr>
              <a:t>1</a:t>
            </a:r>
          </a:p>
        </p:txBody>
      </p:sp>
      <p:sp>
        <p:nvSpPr>
          <p:cNvPr id="116" name="TextBox 115">
            <a:extLst>
              <a:ext uri="{FF2B5EF4-FFF2-40B4-BE49-F238E27FC236}">
                <a16:creationId xmlns:a16="http://schemas.microsoft.com/office/drawing/2014/main" id="{9F2F3073-D497-5C7F-F289-4AC29AB7EE14}"/>
              </a:ext>
            </a:extLst>
          </p:cNvPr>
          <p:cNvSpPr txBox="1"/>
          <p:nvPr/>
        </p:nvSpPr>
        <p:spPr>
          <a:xfrm>
            <a:off x="5810418" y="1797223"/>
            <a:ext cx="301686" cy="369332"/>
          </a:xfrm>
          <a:prstGeom prst="rect">
            <a:avLst/>
          </a:prstGeom>
          <a:noFill/>
        </p:spPr>
        <p:txBody>
          <a:bodyPr wrap="none" rtlCol="0">
            <a:spAutoFit/>
          </a:bodyPr>
          <a:lstStyle/>
          <a:p>
            <a:r>
              <a:rPr lang="en-US" dirty="0">
                <a:solidFill>
                  <a:schemeClr val="accent2"/>
                </a:solidFill>
              </a:rPr>
              <a:t>1</a:t>
            </a:r>
          </a:p>
        </p:txBody>
      </p:sp>
      <p:sp>
        <p:nvSpPr>
          <p:cNvPr id="117" name="TextBox 116">
            <a:extLst>
              <a:ext uri="{FF2B5EF4-FFF2-40B4-BE49-F238E27FC236}">
                <a16:creationId xmlns:a16="http://schemas.microsoft.com/office/drawing/2014/main" id="{EB25B648-228E-796E-5EA1-E6B4A99BC72F}"/>
              </a:ext>
            </a:extLst>
          </p:cNvPr>
          <p:cNvSpPr txBox="1"/>
          <p:nvPr/>
        </p:nvSpPr>
        <p:spPr>
          <a:xfrm>
            <a:off x="5810420" y="1328305"/>
            <a:ext cx="301686" cy="369332"/>
          </a:xfrm>
          <a:prstGeom prst="rect">
            <a:avLst/>
          </a:prstGeom>
          <a:noFill/>
        </p:spPr>
        <p:txBody>
          <a:bodyPr wrap="none" rtlCol="0">
            <a:spAutoFit/>
          </a:bodyPr>
          <a:lstStyle/>
          <a:p>
            <a:r>
              <a:rPr lang="en-US" dirty="0">
                <a:solidFill>
                  <a:schemeClr val="accent2"/>
                </a:solidFill>
              </a:rPr>
              <a:t>1</a:t>
            </a:r>
          </a:p>
        </p:txBody>
      </p:sp>
      <p:sp>
        <p:nvSpPr>
          <p:cNvPr id="118" name="TextBox 117">
            <a:extLst>
              <a:ext uri="{FF2B5EF4-FFF2-40B4-BE49-F238E27FC236}">
                <a16:creationId xmlns:a16="http://schemas.microsoft.com/office/drawing/2014/main" id="{3D86B1A8-7FA1-E868-ABDD-1F68C03CD4BA}"/>
              </a:ext>
            </a:extLst>
          </p:cNvPr>
          <p:cNvSpPr txBox="1"/>
          <p:nvPr/>
        </p:nvSpPr>
        <p:spPr>
          <a:xfrm>
            <a:off x="6326233" y="1328306"/>
            <a:ext cx="301686" cy="369332"/>
          </a:xfrm>
          <a:prstGeom prst="rect">
            <a:avLst/>
          </a:prstGeom>
          <a:noFill/>
        </p:spPr>
        <p:txBody>
          <a:bodyPr wrap="none" rtlCol="0">
            <a:spAutoFit/>
          </a:bodyPr>
          <a:lstStyle/>
          <a:p>
            <a:r>
              <a:rPr lang="en-US" dirty="0">
                <a:solidFill>
                  <a:schemeClr val="accent2"/>
                </a:solidFill>
              </a:rPr>
              <a:t>1</a:t>
            </a:r>
          </a:p>
        </p:txBody>
      </p:sp>
      <p:sp>
        <p:nvSpPr>
          <p:cNvPr id="119" name="TextBox 118">
            <a:extLst>
              <a:ext uri="{FF2B5EF4-FFF2-40B4-BE49-F238E27FC236}">
                <a16:creationId xmlns:a16="http://schemas.microsoft.com/office/drawing/2014/main" id="{3F090030-4B8A-6324-433E-1BB44042B11D}"/>
              </a:ext>
            </a:extLst>
          </p:cNvPr>
          <p:cNvSpPr txBox="1"/>
          <p:nvPr/>
        </p:nvSpPr>
        <p:spPr>
          <a:xfrm>
            <a:off x="6842046" y="1328307"/>
            <a:ext cx="301686" cy="369332"/>
          </a:xfrm>
          <a:prstGeom prst="rect">
            <a:avLst/>
          </a:prstGeom>
          <a:noFill/>
        </p:spPr>
        <p:txBody>
          <a:bodyPr wrap="none" rtlCol="0">
            <a:spAutoFit/>
          </a:bodyPr>
          <a:lstStyle/>
          <a:p>
            <a:r>
              <a:rPr lang="en-US" dirty="0">
                <a:solidFill>
                  <a:schemeClr val="accent2"/>
                </a:solidFill>
              </a:rPr>
              <a:t>1</a:t>
            </a:r>
          </a:p>
        </p:txBody>
      </p:sp>
      <p:sp>
        <p:nvSpPr>
          <p:cNvPr id="120" name="TextBox 119">
            <a:extLst>
              <a:ext uri="{FF2B5EF4-FFF2-40B4-BE49-F238E27FC236}">
                <a16:creationId xmlns:a16="http://schemas.microsoft.com/office/drawing/2014/main" id="{81E9080B-AE56-0F2A-6CE7-7455B957C975}"/>
              </a:ext>
            </a:extLst>
          </p:cNvPr>
          <p:cNvSpPr txBox="1"/>
          <p:nvPr/>
        </p:nvSpPr>
        <p:spPr>
          <a:xfrm>
            <a:off x="6337958" y="1797228"/>
            <a:ext cx="301686" cy="369332"/>
          </a:xfrm>
          <a:prstGeom prst="rect">
            <a:avLst/>
          </a:prstGeom>
          <a:noFill/>
        </p:spPr>
        <p:txBody>
          <a:bodyPr wrap="none" rtlCol="0">
            <a:spAutoFit/>
          </a:bodyPr>
          <a:lstStyle/>
          <a:p>
            <a:r>
              <a:rPr lang="en-US" dirty="0">
                <a:solidFill>
                  <a:schemeClr val="accent2"/>
                </a:solidFill>
              </a:rPr>
              <a:t>1</a:t>
            </a:r>
          </a:p>
        </p:txBody>
      </p:sp>
      <p:sp>
        <p:nvSpPr>
          <p:cNvPr id="121" name="TextBox 120">
            <a:extLst>
              <a:ext uri="{FF2B5EF4-FFF2-40B4-BE49-F238E27FC236}">
                <a16:creationId xmlns:a16="http://schemas.microsoft.com/office/drawing/2014/main" id="{D039625A-8A79-E0CA-212D-5ACA76365D8F}"/>
              </a:ext>
            </a:extLst>
          </p:cNvPr>
          <p:cNvSpPr txBox="1"/>
          <p:nvPr/>
        </p:nvSpPr>
        <p:spPr>
          <a:xfrm>
            <a:off x="6326236" y="2219257"/>
            <a:ext cx="301686" cy="369332"/>
          </a:xfrm>
          <a:prstGeom prst="rect">
            <a:avLst/>
          </a:prstGeom>
          <a:noFill/>
        </p:spPr>
        <p:txBody>
          <a:bodyPr wrap="none" rtlCol="0">
            <a:spAutoFit/>
          </a:bodyPr>
          <a:lstStyle/>
          <a:p>
            <a:r>
              <a:rPr lang="en-US" dirty="0">
                <a:solidFill>
                  <a:schemeClr val="accent2"/>
                </a:solidFill>
              </a:rPr>
              <a:t>1</a:t>
            </a:r>
          </a:p>
        </p:txBody>
      </p:sp>
      <p:sp>
        <p:nvSpPr>
          <p:cNvPr id="122" name="TextBox 121">
            <a:extLst>
              <a:ext uri="{FF2B5EF4-FFF2-40B4-BE49-F238E27FC236}">
                <a16:creationId xmlns:a16="http://schemas.microsoft.com/office/drawing/2014/main" id="{F35655D2-2F5B-BBF8-254B-B800DE81B9B3}"/>
              </a:ext>
            </a:extLst>
          </p:cNvPr>
          <p:cNvSpPr txBox="1"/>
          <p:nvPr/>
        </p:nvSpPr>
        <p:spPr>
          <a:xfrm>
            <a:off x="6818603" y="2219258"/>
            <a:ext cx="301686" cy="369332"/>
          </a:xfrm>
          <a:prstGeom prst="rect">
            <a:avLst/>
          </a:prstGeom>
          <a:noFill/>
        </p:spPr>
        <p:txBody>
          <a:bodyPr wrap="none" rtlCol="0">
            <a:spAutoFit/>
          </a:bodyPr>
          <a:lstStyle/>
          <a:p>
            <a:r>
              <a:rPr lang="en-US" dirty="0">
                <a:solidFill>
                  <a:schemeClr val="accent2"/>
                </a:solidFill>
              </a:rPr>
              <a:t>1</a:t>
            </a:r>
          </a:p>
        </p:txBody>
      </p:sp>
      <p:sp>
        <p:nvSpPr>
          <p:cNvPr id="123" name="TextBox 122">
            <a:extLst>
              <a:ext uri="{FF2B5EF4-FFF2-40B4-BE49-F238E27FC236}">
                <a16:creationId xmlns:a16="http://schemas.microsoft.com/office/drawing/2014/main" id="{389F5CE5-7B89-7246-03A8-3BB05DC6DFBB}"/>
              </a:ext>
            </a:extLst>
          </p:cNvPr>
          <p:cNvSpPr txBox="1"/>
          <p:nvPr/>
        </p:nvSpPr>
        <p:spPr>
          <a:xfrm>
            <a:off x="6818604" y="1762062"/>
            <a:ext cx="301686" cy="369332"/>
          </a:xfrm>
          <a:prstGeom prst="rect">
            <a:avLst/>
          </a:prstGeom>
          <a:noFill/>
        </p:spPr>
        <p:txBody>
          <a:bodyPr wrap="none" rtlCol="0">
            <a:spAutoFit/>
          </a:bodyPr>
          <a:lstStyle/>
          <a:p>
            <a:r>
              <a:rPr lang="en-US" dirty="0">
                <a:solidFill>
                  <a:schemeClr val="accent2"/>
                </a:solidFill>
              </a:rPr>
              <a:t>1</a:t>
            </a:r>
          </a:p>
        </p:txBody>
      </p:sp>
      <p:sp>
        <p:nvSpPr>
          <p:cNvPr id="124" name="TextBox 123">
            <a:extLst>
              <a:ext uri="{FF2B5EF4-FFF2-40B4-BE49-F238E27FC236}">
                <a16:creationId xmlns:a16="http://schemas.microsoft.com/office/drawing/2014/main" id="{246D3E48-17CD-5FE8-4064-40825E4DE5FE}"/>
              </a:ext>
            </a:extLst>
          </p:cNvPr>
          <p:cNvSpPr txBox="1"/>
          <p:nvPr/>
        </p:nvSpPr>
        <p:spPr>
          <a:xfrm>
            <a:off x="7451646" y="2207528"/>
            <a:ext cx="301686" cy="369332"/>
          </a:xfrm>
          <a:prstGeom prst="rect">
            <a:avLst/>
          </a:prstGeom>
          <a:noFill/>
        </p:spPr>
        <p:txBody>
          <a:bodyPr wrap="none" rtlCol="0">
            <a:spAutoFit/>
          </a:bodyPr>
          <a:lstStyle/>
          <a:p>
            <a:r>
              <a:rPr lang="en-US" dirty="0">
                <a:solidFill>
                  <a:schemeClr val="accent2"/>
                </a:solidFill>
              </a:rPr>
              <a:t>1</a:t>
            </a:r>
          </a:p>
        </p:txBody>
      </p:sp>
      <p:sp>
        <p:nvSpPr>
          <p:cNvPr id="125" name="TextBox 124">
            <a:extLst>
              <a:ext uri="{FF2B5EF4-FFF2-40B4-BE49-F238E27FC236}">
                <a16:creationId xmlns:a16="http://schemas.microsoft.com/office/drawing/2014/main" id="{B9A95414-69D4-04DD-19F1-41C72E371471}"/>
              </a:ext>
            </a:extLst>
          </p:cNvPr>
          <p:cNvSpPr txBox="1"/>
          <p:nvPr/>
        </p:nvSpPr>
        <p:spPr>
          <a:xfrm>
            <a:off x="7451647" y="1785501"/>
            <a:ext cx="301686" cy="369332"/>
          </a:xfrm>
          <a:prstGeom prst="rect">
            <a:avLst/>
          </a:prstGeom>
          <a:noFill/>
        </p:spPr>
        <p:txBody>
          <a:bodyPr wrap="none" rtlCol="0">
            <a:spAutoFit/>
          </a:bodyPr>
          <a:lstStyle/>
          <a:p>
            <a:r>
              <a:rPr lang="en-US" dirty="0">
                <a:solidFill>
                  <a:schemeClr val="accent2"/>
                </a:solidFill>
              </a:rPr>
              <a:t>1</a:t>
            </a:r>
          </a:p>
        </p:txBody>
      </p:sp>
      <p:sp>
        <p:nvSpPr>
          <p:cNvPr id="126" name="TextBox 125">
            <a:extLst>
              <a:ext uri="{FF2B5EF4-FFF2-40B4-BE49-F238E27FC236}">
                <a16:creationId xmlns:a16="http://schemas.microsoft.com/office/drawing/2014/main" id="{995C8026-A11D-1573-B7C7-DEFC715A5ADE}"/>
              </a:ext>
            </a:extLst>
          </p:cNvPr>
          <p:cNvSpPr txBox="1"/>
          <p:nvPr/>
        </p:nvSpPr>
        <p:spPr>
          <a:xfrm>
            <a:off x="7451649" y="1316583"/>
            <a:ext cx="301686" cy="369332"/>
          </a:xfrm>
          <a:prstGeom prst="rect">
            <a:avLst/>
          </a:prstGeom>
          <a:noFill/>
        </p:spPr>
        <p:txBody>
          <a:bodyPr wrap="none" rtlCol="0">
            <a:spAutoFit/>
          </a:bodyPr>
          <a:lstStyle/>
          <a:p>
            <a:r>
              <a:rPr lang="en-US" dirty="0">
                <a:solidFill>
                  <a:schemeClr val="accent2"/>
                </a:solidFill>
              </a:rPr>
              <a:t>1</a:t>
            </a:r>
          </a:p>
        </p:txBody>
      </p:sp>
      <p:sp>
        <p:nvSpPr>
          <p:cNvPr id="127" name="TextBox 126">
            <a:extLst>
              <a:ext uri="{FF2B5EF4-FFF2-40B4-BE49-F238E27FC236}">
                <a16:creationId xmlns:a16="http://schemas.microsoft.com/office/drawing/2014/main" id="{32219636-2D81-5433-F816-AB0B827B5C18}"/>
              </a:ext>
            </a:extLst>
          </p:cNvPr>
          <p:cNvSpPr txBox="1"/>
          <p:nvPr/>
        </p:nvSpPr>
        <p:spPr>
          <a:xfrm>
            <a:off x="7967462" y="1316584"/>
            <a:ext cx="301686" cy="369332"/>
          </a:xfrm>
          <a:prstGeom prst="rect">
            <a:avLst/>
          </a:prstGeom>
          <a:noFill/>
        </p:spPr>
        <p:txBody>
          <a:bodyPr wrap="none" rtlCol="0">
            <a:spAutoFit/>
          </a:bodyPr>
          <a:lstStyle/>
          <a:p>
            <a:r>
              <a:rPr lang="en-US" dirty="0">
                <a:solidFill>
                  <a:schemeClr val="accent2"/>
                </a:solidFill>
              </a:rPr>
              <a:t>1</a:t>
            </a:r>
          </a:p>
        </p:txBody>
      </p:sp>
      <p:sp>
        <p:nvSpPr>
          <p:cNvPr id="128" name="TextBox 127">
            <a:extLst>
              <a:ext uri="{FF2B5EF4-FFF2-40B4-BE49-F238E27FC236}">
                <a16:creationId xmlns:a16="http://schemas.microsoft.com/office/drawing/2014/main" id="{A544DEFB-6182-CBCE-7EBD-D48B625DB66D}"/>
              </a:ext>
            </a:extLst>
          </p:cNvPr>
          <p:cNvSpPr txBox="1"/>
          <p:nvPr/>
        </p:nvSpPr>
        <p:spPr>
          <a:xfrm>
            <a:off x="7979187" y="1785506"/>
            <a:ext cx="301686" cy="369332"/>
          </a:xfrm>
          <a:prstGeom prst="rect">
            <a:avLst/>
          </a:prstGeom>
          <a:noFill/>
        </p:spPr>
        <p:txBody>
          <a:bodyPr wrap="none" rtlCol="0">
            <a:spAutoFit/>
          </a:bodyPr>
          <a:lstStyle/>
          <a:p>
            <a:r>
              <a:rPr lang="en-US" dirty="0">
                <a:solidFill>
                  <a:schemeClr val="accent2"/>
                </a:solidFill>
              </a:rPr>
              <a:t>1</a:t>
            </a:r>
          </a:p>
        </p:txBody>
      </p:sp>
      <p:sp>
        <p:nvSpPr>
          <p:cNvPr id="129" name="TextBox 128">
            <a:extLst>
              <a:ext uri="{FF2B5EF4-FFF2-40B4-BE49-F238E27FC236}">
                <a16:creationId xmlns:a16="http://schemas.microsoft.com/office/drawing/2014/main" id="{CD09E7E0-3B1B-3A1C-DACE-1F4801930712}"/>
              </a:ext>
            </a:extLst>
          </p:cNvPr>
          <p:cNvSpPr txBox="1"/>
          <p:nvPr/>
        </p:nvSpPr>
        <p:spPr>
          <a:xfrm>
            <a:off x="7967465" y="2207535"/>
            <a:ext cx="301686" cy="369332"/>
          </a:xfrm>
          <a:prstGeom prst="rect">
            <a:avLst/>
          </a:prstGeom>
          <a:noFill/>
        </p:spPr>
        <p:txBody>
          <a:bodyPr wrap="none" rtlCol="0">
            <a:spAutoFit/>
          </a:bodyPr>
          <a:lstStyle/>
          <a:p>
            <a:r>
              <a:rPr lang="en-US" dirty="0">
                <a:solidFill>
                  <a:schemeClr val="accent2"/>
                </a:solidFill>
              </a:rPr>
              <a:t>1</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2D464648-1D79-3EF2-07C8-6F272A7423DB}"/>
                  </a:ext>
                </a:extLst>
              </p:cNvPr>
              <p:cNvSpPr txBox="1"/>
              <p:nvPr/>
            </p:nvSpPr>
            <p:spPr>
              <a:xfrm>
                <a:off x="8472772" y="2926221"/>
                <a:ext cx="3449597" cy="1754326"/>
              </a:xfrm>
              <a:prstGeom prst="rect">
                <a:avLst/>
              </a:prstGeom>
              <a:noFill/>
            </p:spPr>
            <p:txBody>
              <a:bodyPr wrap="square" rtlCol="0">
                <a:spAutoFit/>
              </a:bodyPr>
              <a:lstStyle/>
              <a:p>
                <a:r>
                  <a:rPr lang="en-US" dirty="0"/>
                  <a:t>We assume the controller assigns a cost to each state </a:t>
                </a:r>
                <a14:m>
                  <m:oMath xmlns:m="http://schemas.openxmlformats.org/officeDocument/2006/math">
                    <m:r>
                      <a:rPr lang="en-US" b="0" i="1" smtClean="0">
                        <a:latin typeface="Cambria Math" panose="02040503050406030204" pitchFamily="18" charset="0"/>
                      </a:rPr>
                      <m:t>𝑠</m:t>
                    </m:r>
                  </m:oMath>
                </a14:m>
                <a:r>
                  <a:rPr lang="en-US" dirty="0"/>
                  <a:t> according to some cost function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a:t>
                </a:r>
              </a:p>
              <a:p>
                <a:endParaRPr lang="en-US" dirty="0"/>
              </a:p>
              <a:p>
                <a:r>
                  <a:rPr lang="en-US" dirty="0"/>
                  <a:t>By convention, typically only goal states are assigned 0 cost. </a:t>
                </a:r>
              </a:p>
            </p:txBody>
          </p:sp>
        </mc:Choice>
        <mc:Fallback xmlns="">
          <p:sp>
            <p:nvSpPr>
              <p:cNvPr id="130" name="TextBox 129">
                <a:extLst>
                  <a:ext uri="{FF2B5EF4-FFF2-40B4-BE49-F238E27FC236}">
                    <a16:creationId xmlns:a16="http://schemas.microsoft.com/office/drawing/2014/main" id="{2D464648-1D79-3EF2-07C8-6F272A7423DB}"/>
                  </a:ext>
                </a:extLst>
              </p:cNvPr>
              <p:cNvSpPr txBox="1">
                <a:spLocks noRot="1" noChangeAspect="1" noMove="1" noResize="1" noEditPoints="1" noAdjustHandles="1" noChangeArrowheads="1" noChangeShapeType="1" noTextEdit="1"/>
              </p:cNvSpPr>
              <p:nvPr/>
            </p:nvSpPr>
            <p:spPr>
              <a:xfrm>
                <a:off x="8472772" y="2926221"/>
                <a:ext cx="3449597" cy="1754326"/>
              </a:xfrm>
              <a:prstGeom prst="rect">
                <a:avLst/>
              </a:prstGeom>
              <a:blipFill>
                <a:blip r:embed="rId3"/>
                <a:stretch>
                  <a:fillRect l="-1838" t="-1439" r="-2941" b="-50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F89CA97-5B84-E9EE-9844-0E260A2AFCA6}"/>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1732700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There is also the matter of the size and plan lengths for each </a:t>
                </a:r>
                <a14:m>
                  <m:oMath xmlns:m="http://schemas.openxmlformats.org/officeDocument/2006/math">
                    <m:r>
                      <a:rPr lang="en-US" b="0" i="1" smtClean="0">
                        <a:latin typeface="Cambria Math" panose="02040503050406030204" pitchFamily="18" charset="0"/>
                      </a:rPr>
                      <m:t>𝑘</m:t>
                    </m:r>
                  </m:oMath>
                </a14:m>
                <a:r>
                  <a:rPr lang="en-US" dirty="0"/>
                  <a:t>, but we can make some simplifying assumptions to handle this.  </a:t>
                </a:r>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8107817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923330"/>
          </a:xfrm>
          <a:prstGeom prst="rect">
            <a:avLst/>
          </a:prstGeom>
          <a:noFill/>
        </p:spPr>
        <p:txBody>
          <a:bodyPr wrap="square" rtlCol="0">
            <a:spAutoFit/>
          </a:bodyPr>
          <a:lstStyle/>
          <a:p>
            <a:r>
              <a:rPr lang="en-US" dirty="0"/>
              <a:t>First, however, we will discuss two properties of our model that justify these assumptions.</a:t>
            </a:r>
          </a:p>
        </p:txBody>
      </p:sp>
    </p:spTree>
    <p:extLst>
      <p:ext uri="{BB962C8B-B14F-4D97-AF65-F5344CB8AC3E}">
        <p14:creationId xmlns:p14="http://schemas.microsoft.com/office/powerpoint/2010/main" val="21938475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2585323"/>
          </a:xfrm>
          <a:prstGeom prst="rect">
            <a:avLst/>
          </a:prstGeom>
          <a:noFill/>
        </p:spPr>
        <p:txBody>
          <a:bodyPr wrap="square" rtlCol="0">
            <a:spAutoFit/>
          </a:bodyPr>
          <a:lstStyle/>
          <a:p>
            <a:r>
              <a:rPr lang="en-US" dirty="0"/>
              <a:t>First, however, we will discuss two properties of our model that justify these assumptions.</a:t>
            </a:r>
          </a:p>
          <a:p>
            <a:endParaRPr lang="en-US" dirty="0"/>
          </a:p>
          <a:p>
            <a:r>
              <a:rPr lang="en-US" dirty="0"/>
              <a:t>In the example, the controller interrupts their current plan for the shown localized state space and ends up only generating the trajectory in red.</a:t>
            </a:r>
          </a:p>
        </p:txBody>
      </p:sp>
      <p:sp>
        <p:nvSpPr>
          <p:cNvPr id="2" name="Freeform 1">
            <a:extLst>
              <a:ext uri="{FF2B5EF4-FFF2-40B4-BE49-F238E27FC236}">
                <a16:creationId xmlns:a16="http://schemas.microsoft.com/office/drawing/2014/main" id="{F7838EC5-8A2F-1C1E-F3D1-DC589151BA91}"/>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24502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C10BF5FD-5991-CDD6-9C46-3C75D5361599}"/>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62ACD777-7E67-B897-6D1B-F8CA238A8B76}"/>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47" name="Rectangle 46">
            <a:extLst>
              <a:ext uri="{FF2B5EF4-FFF2-40B4-BE49-F238E27FC236}">
                <a16:creationId xmlns:a16="http://schemas.microsoft.com/office/drawing/2014/main" id="{398B2762-EF32-30ED-9E78-B2C4DDD774D0}"/>
              </a:ext>
            </a:extLst>
          </p:cNvPr>
          <p:cNvSpPr/>
          <p:nvPr/>
        </p:nvSpPr>
        <p:spPr>
          <a:xfrm>
            <a:off x="4875413"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8" name="Oval 47">
            <a:extLst>
              <a:ext uri="{FF2B5EF4-FFF2-40B4-BE49-F238E27FC236}">
                <a16:creationId xmlns:a16="http://schemas.microsoft.com/office/drawing/2014/main" id="{965F9AB3-1854-DD03-8066-5D5F797305BF}"/>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7712BA1C-2F5A-3081-9C78-8EEF0C9DBD5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1477328"/>
          </a:xfrm>
          <a:prstGeom prst="rect">
            <a:avLst/>
          </a:prstGeom>
          <a:noFill/>
        </p:spPr>
        <p:txBody>
          <a:bodyPr wrap="square" rtlCol="0">
            <a:spAutoFit/>
          </a:bodyPr>
          <a:lstStyle/>
          <a:p>
            <a:r>
              <a:rPr lang="en-US" dirty="0"/>
              <a:t>Due to the Markov Property of state transitions, the observed trajectory on the left has the same likelihood as the observed trajectory on the right.  </a:t>
            </a:r>
          </a:p>
        </p:txBody>
      </p:sp>
      <p:sp>
        <p:nvSpPr>
          <p:cNvPr id="3" name="TextBox 2">
            <a:extLst>
              <a:ext uri="{FF2B5EF4-FFF2-40B4-BE49-F238E27FC236}">
                <a16:creationId xmlns:a16="http://schemas.microsoft.com/office/drawing/2014/main" id="{160BEB39-3DA8-C3DD-8669-5DBF2F051B28}"/>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spTree>
    <p:extLst>
      <p:ext uri="{BB962C8B-B14F-4D97-AF65-F5344CB8AC3E}">
        <p14:creationId xmlns:p14="http://schemas.microsoft.com/office/powerpoint/2010/main" val="37105877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C10BF5FD-5991-CDD6-9C46-3C75D5361599}"/>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62ACD777-7E67-B897-6D1B-F8CA238A8B76}"/>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47" name="Rectangle 46">
            <a:extLst>
              <a:ext uri="{FF2B5EF4-FFF2-40B4-BE49-F238E27FC236}">
                <a16:creationId xmlns:a16="http://schemas.microsoft.com/office/drawing/2014/main" id="{398B2762-EF32-30ED-9E78-B2C4DDD774D0}"/>
              </a:ext>
            </a:extLst>
          </p:cNvPr>
          <p:cNvSpPr/>
          <p:nvPr/>
        </p:nvSpPr>
        <p:spPr>
          <a:xfrm>
            <a:off x="4875413"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8" name="Oval 47">
            <a:extLst>
              <a:ext uri="{FF2B5EF4-FFF2-40B4-BE49-F238E27FC236}">
                <a16:creationId xmlns:a16="http://schemas.microsoft.com/office/drawing/2014/main" id="{965F9AB3-1854-DD03-8066-5D5F797305BF}"/>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7712BA1C-2F5A-3081-9C78-8EEF0C9DBD5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3139321"/>
          </a:xfrm>
          <a:prstGeom prst="rect">
            <a:avLst/>
          </a:prstGeom>
          <a:noFill/>
        </p:spPr>
        <p:txBody>
          <a:bodyPr wrap="square" rtlCol="0">
            <a:spAutoFit/>
          </a:bodyPr>
          <a:lstStyle/>
          <a:p>
            <a:r>
              <a:rPr lang="en-US" dirty="0"/>
              <a:t>Due to the Markov Property of state transitions, the observed trajectory on the left has the same likelihood as the observed trajectory on the right.  </a:t>
            </a:r>
          </a:p>
          <a:p>
            <a:endParaRPr lang="en-US" dirty="0"/>
          </a:p>
          <a:p>
            <a:r>
              <a:rPr lang="en-US" dirty="0"/>
              <a:t>Otherwise stated, it does not matter to an observer whether the planned trajectory was longer than the actual observed trajectory in terms of the likelihood of the observed trajectory.</a:t>
            </a:r>
          </a:p>
        </p:txBody>
      </p:sp>
      <p:sp>
        <p:nvSpPr>
          <p:cNvPr id="2" name="TextBox 1">
            <a:extLst>
              <a:ext uri="{FF2B5EF4-FFF2-40B4-BE49-F238E27FC236}">
                <a16:creationId xmlns:a16="http://schemas.microsoft.com/office/drawing/2014/main" id="{C330AD26-F785-9393-045E-C76E8FF2730E}"/>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spTree>
    <p:extLst>
      <p:ext uri="{BB962C8B-B14F-4D97-AF65-F5344CB8AC3E}">
        <p14:creationId xmlns:p14="http://schemas.microsoft.com/office/powerpoint/2010/main" val="39002856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1754326"/>
          </a:xfrm>
          <a:prstGeom prst="rect">
            <a:avLst/>
          </a:prstGeom>
          <a:noFill/>
        </p:spPr>
        <p:txBody>
          <a:bodyPr wrap="square" rtlCol="0">
            <a:spAutoFit/>
          </a:bodyPr>
          <a:lstStyle/>
          <a:p>
            <a:r>
              <a:rPr lang="en-US" dirty="0"/>
              <a:t>Likewise, an observed trajectory maintains its likelihood under a smaller state space if it preserves all potential trajectories of the same length (assuming the same initial state). </a:t>
            </a:r>
          </a:p>
        </p:txBody>
      </p:sp>
      <p:pic>
        <p:nvPicPr>
          <p:cNvPr id="2" name="Picture 1">
            <a:extLst>
              <a:ext uri="{FF2B5EF4-FFF2-40B4-BE49-F238E27FC236}">
                <a16:creationId xmlns:a16="http://schemas.microsoft.com/office/drawing/2014/main" id="{3EFDDB3C-ED5A-A7D8-7D4A-6AC2EC6E4A76}"/>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3" name="Rectangle 2">
            <a:extLst>
              <a:ext uri="{FF2B5EF4-FFF2-40B4-BE49-F238E27FC236}">
                <a16:creationId xmlns:a16="http://schemas.microsoft.com/office/drawing/2014/main" id="{B602C98F-190F-660E-64EE-FE26351CA4D6}"/>
              </a:ext>
            </a:extLst>
          </p:cNvPr>
          <p:cNvSpPr/>
          <p:nvPr/>
        </p:nvSpPr>
        <p:spPr>
          <a:xfrm>
            <a:off x="921575"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Oval 3">
            <a:extLst>
              <a:ext uri="{FF2B5EF4-FFF2-40B4-BE49-F238E27FC236}">
                <a16:creationId xmlns:a16="http://schemas.microsoft.com/office/drawing/2014/main" id="{A33082ED-7E2C-3187-FEF8-EE916351C7C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DD9C8A35-117F-563B-D5CD-E511E74B9BE4}"/>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901FFEA-35DA-2881-E07E-AB5475E35564}"/>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16" name="Rectangle 15">
            <a:extLst>
              <a:ext uri="{FF2B5EF4-FFF2-40B4-BE49-F238E27FC236}">
                <a16:creationId xmlns:a16="http://schemas.microsoft.com/office/drawing/2014/main" id="{F89AE284-F69F-1F25-9815-0FE26AA7BEFB}"/>
              </a:ext>
            </a:extLst>
          </p:cNvPr>
          <p:cNvSpPr/>
          <p:nvPr/>
        </p:nvSpPr>
        <p:spPr>
          <a:xfrm>
            <a:off x="5291191" y="2342508"/>
            <a:ext cx="2547991" cy="215757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Oval 16">
            <a:extLst>
              <a:ext uri="{FF2B5EF4-FFF2-40B4-BE49-F238E27FC236}">
                <a16:creationId xmlns:a16="http://schemas.microsoft.com/office/drawing/2014/main" id="{83CAC2B7-A707-E923-DE5A-A2F48CEB11C7}"/>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FD1F376E-DAAE-E010-7668-2A5BB730BF9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221052-BF09-82B9-3F11-2DAFC6B04A49}"/>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spTree>
    <p:extLst>
      <p:ext uri="{BB962C8B-B14F-4D97-AF65-F5344CB8AC3E}">
        <p14:creationId xmlns:p14="http://schemas.microsoft.com/office/powerpoint/2010/main" val="11629549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2862322"/>
          </a:xfrm>
          <a:prstGeom prst="rect">
            <a:avLst/>
          </a:prstGeom>
          <a:noFill/>
        </p:spPr>
        <p:txBody>
          <a:bodyPr wrap="square" rtlCol="0">
            <a:spAutoFit/>
          </a:bodyPr>
          <a:lstStyle/>
          <a:p>
            <a:r>
              <a:rPr lang="en-US" dirty="0"/>
              <a:t>Assuming in our example, that the particle can only move up, down, left, and right, we can preserve the likelihood of the observed trajectory on the left even if we shrink the state space to a Von Neumann Neighborhood of size 3 (i.e., the smallest possible state space that preserves all potential trajectories of length 3).</a:t>
            </a:r>
          </a:p>
        </p:txBody>
      </p:sp>
      <p:pic>
        <p:nvPicPr>
          <p:cNvPr id="2" name="Picture 1">
            <a:extLst>
              <a:ext uri="{FF2B5EF4-FFF2-40B4-BE49-F238E27FC236}">
                <a16:creationId xmlns:a16="http://schemas.microsoft.com/office/drawing/2014/main" id="{3EFDDB3C-ED5A-A7D8-7D4A-6AC2EC6E4A76}"/>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3" name="Rectangle 2">
            <a:extLst>
              <a:ext uri="{FF2B5EF4-FFF2-40B4-BE49-F238E27FC236}">
                <a16:creationId xmlns:a16="http://schemas.microsoft.com/office/drawing/2014/main" id="{B602C98F-190F-660E-64EE-FE26351CA4D6}"/>
              </a:ext>
            </a:extLst>
          </p:cNvPr>
          <p:cNvSpPr/>
          <p:nvPr/>
        </p:nvSpPr>
        <p:spPr>
          <a:xfrm>
            <a:off x="921575"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Oval 3">
            <a:extLst>
              <a:ext uri="{FF2B5EF4-FFF2-40B4-BE49-F238E27FC236}">
                <a16:creationId xmlns:a16="http://schemas.microsoft.com/office/drawing/2014/main" id="{A33082ED-7E2C-3187-FEF8-EE916351C7C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DD9C8A35-117F-563B-D5CD-E511E74B9BE4}"/>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901FFEA-35DA-2881-E07E-AB5475E35564}"/>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17" name="Oval 16">
            <a:extLst>
              <a:ext uri="{FF2B5EF4-FFF2-40B4-BE49-F238E27FC236}">
                <a16:creationId xmlns:a16="http://schemas.microsoft.com/office/drawing/2014/main" id="{83CAC2B7-A707-E923-DE5A-A2F48CEB11C7}"/>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FD1F376E-DAAE-E010-7668-2A5BB730BF9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221052-BF09-82B9-3F11-2DAFC6B04A49}"/>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cxnSp>
        <p:nvCxnSpPr>
          <p:cNvPr id="7" name="Straight Connector 6">
            <a:extLst>
              <a:ext uri="{FF2B5EF4-FFF2-40B4-BE49-F238E27FC236}">
                <a16:creationId xmlns:a16="http://schemas.microsoft.com/office/drawing/2014/main" id="{798A8151-C822-35A3-EE23-6C6E3A325417}"/>
              </a:ext>
            </a:extLst>
          </p:cNvPr>
          <p:cNvCxnSpPr>
            <a:cxnSpLocks/>
          </p:cNvCxnSpPr>
          <p:nvPr/>
        </p:nvCxnSpPr>
        <p:spPr>
          <a:xfrm>
            <a:off x="5270643" y="35754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E2ECEA-59FB-5AA0-5C15-1AE1F1CFD12A}"/>
              </a:ext>
            </a:extLst>
          </p:cNvPr>
          <p:cNvCxnSpPr>
            <a:cxnSpLocks/>
          </p:cNvCxnSpPr>
          <p:nvPr/>
        </p:nvCxnSpPr>
        <p:spPr>
          <a:xfrm>
            <a:off x="5619087" y="3902468"/>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A811F9-1035-308E-33C0-D79F12B2FB99}"/>
              </a:ext>
            </a:extLst>
          </p:cNvPr>
          <p:cNvCxnSpPr>
            <a:cxnSpLocks/>
          </p:cNvCxnSpPr>
          <p:nvPr/>
        </p:nvCxnSpPr>
        <p:spPr>
          <a:xfrm>
            <a:off x="5270643" y="32824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3BFBAE-BABF-196E-1615-A6AD7BF3EFD8}"/>
              </a:ext>
            </a:extLst>
          </p:cNvPr>
          <p:cNvCxnSpPr>
            <a:cxnSpLocks/>
          </p:cNvCxnSpPr>
          <p:nvPr/>
        </p:nvCxnSpPr>
        <p:spPr>
          <a:xfrm>
            <a:off x="5640513" y="29658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6387D4-4157-446B-5124-57C2B8243706}"/>
              </a:ext>
            </a:extLst>
          </p:cNvPr>
          <p:cNvCxnSpPr>
            <a:cxnSpLocks/>
          </p:cNvCxnSpPr>
          <p:nvPr/>
        </p:nvCxnSpPr>
        <p:spPr>
          <a:xfrm>
            <a:off x="5999231" y="265587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420BC73-B58D-31A4-33AA-EEF2F21CDAD2}"/>
              </a:ext>
            </a:extLst>
          </p:cNvPr>
          <p:cNvCxnSpPr>
            <a:cxnSpLocks/>
          </p:cNvCxnSpPr>
          <p:nvPr/>
        </p:nvCxnSpPr>
        <p:spPr>
          <a:xfrm>
            <a:off x="6000109" y="41952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1F02E27-6D3B-7D86-5123-57C2ABDB56AE}"/>
              </a:ext>
            </a:extLst>
          </p:cNvPr>
          <p:cNvCxnSpPr>
            <a:cxnSpLocks/>
          </p:cNvCxnSpPr>
          <p:nvPr/>
        </p:nvCxnSpPr>
        <p:spPr>
          <a:xfrm>
            <a:off x="6345757" y="4512068"/>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360AF8-83ED-5F3E-255F-35C018C1D14E}"/>
              </a:ext>
            </a:extLst>
          </p:cNvPr>
          <p:cNvCxnSpPr>
            <a:cxnSpLocks/>
          </p:cNvCxnSpPr>
          <p:nvPr/>
        </p:nvCxnSpPr>
        <p:spPr>
          <a:xfrm>
            <a:off x="6354318" y="234935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648E17-5FB8-B2FB-521E-CE7E80592814}"/>
              </a:ext>
            </a:extLst>
          </p:cNvPr>
          <p:cNvCxnSpPr>
            <a:cxnSpLocks/>
          </p:cNvCxnSpPr>
          <p:nvPr/>
        </p:nvCxnSpPr>
        <p:spPr>
          <a:xfrm>
            <a:off x="6734462" y="41952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0DA613B-0C89-54BF-38C5-93646CBCB755}"/>
              </a:ext>
            </a:extLst>
          </p:cNvPr>
          <p:cNvCxnSpPr>
            <a:cxnSpLocks/>
          </p:cNvCxnSpPr>
          <p:nvPr/>
        </p:nvCxnSpPr>
        <p:spPr>
          <a:xfrm>
            <a:off x="7104332" y="390418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74E505-64A1-DDB2-31D9-0B061B17E0F1}"/>
              </a:ext>
            </a:extLst>
          </p:cNvPr>
          <p:cNvCxnSpPr>
            <a:cxnSpLocks/>
          </p:cNvCxnSpPr>
          <p:nvPr/>
        </p:nvCxnSpPr>
        <p:spPr>
          <a:xfrm>
            <a:off x="7474202" y="3583969"/>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552EEB-8D2A-89B0-7182-3F60D426C214}"/>
              </a:ext>
            </a:extLst>
          </p:cNvPr>
          <p:cNvCxnSpPr>
            <a:cxnSpLocks/>
          </p:cNvCxnSpPr>
          <p:nvPr/>
        </p:nvCxnSpPr>
        <p:spPr>
          <a:xfrm>
            <a:off x="7474202" y="32722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4926B9-7F77-7BB7-A454-EB6EFD44B456}"/>
              </a:ext>
            </a:extLst>
          </p:cNvPr>
          <p:cNvCxnSpPr>
            <a:cxnSpLocks/>
          </p:cNvCxnSpPr>
          <p:nvPr/>
        </p:nvCxnSpPr>
        <p:spPr>
          <a:xfrm>
            <a:off x="6724188" y="265587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CB9C282-577E-6838-9CF4-91A7A46D07A0}"/>
              </a:ext>
            </a:extLst>
          </p:cNvPr>
          <p:cNvCxnSpPr>
            <a:cxnSpLocks/>
          </p:cNvCxnSpPr>
          <p:nvPr/>
        </p:nvCxnSpPr>
        <p:spPr>
          <a:xfrm>
            <a:off x="7104332" y="29658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315B021-F678-D37A-1283-6E8E2E3AF0E7}"/>
              </a:ext>
            </a:extLst>
          </p:cNvPr>
          <p:cNvCxnSpPr>
            <a:cxnSpLocks/>
          </p:cNvCxnSpPr>
          <p:nvPr/>
        </p:nvCxnSpPr>
        <p:spPr>
          <a:xfrm rot="5400000">
            <a:off x="7654000" y="3428999"/>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66B2BAB-B9A4-AB71-0DB7-52C32C5F831A}"/>
              </a:ext>
            </a:extLst>
          </p:cNvPr>
          <p:cNvCxnSpPr>
            <a:cxnSpLocks/>
          </p:cNvCxnSpPr>
          <p:nvPr/>
        </p:nvCxnSpPr>
        <p:spPr>
          <a:xfrm rot="5400000">
            <a:off x="7294404" y="3755205"/>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EAA0BA7-97E1-B91B-C925-1F4777921649}"/>
              </a:ext>
            </a:extLst>
          </p:cNvPr>
          <p:cNvCxnSpPr>
            <a:cxnSpLocks/>
          </p:cNvCxnSpPr>
          <p:nvPr/>
        </p:nvCxnSpPr>
        <p:spPr>
          <a:xfrm rot="5400000">
            <a:off x="7284130" y="31163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AFF7A60-9BDD-4D69-BB85-CC6FE267EDF0}"/>
              </a:ext>
            </a:extLst>
          </p:cNvPr>
          <p:cNvCxnSpPr>
            <a:cxnSpLocks/>
          </p:cNvCxnSpPr>
          <p:nvPr/>
        </p:nvCxnSpPr>
        <p:spPr>
          <a:xfrm rot="5400000">
            <a:off x="6924534" y="282516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BF62DF-71C9-5072-E90E-B5013F66CAFF}"/>
              </a:ext>
            </a:extLst>
          </p:cNvPr>
          <p:cNvCxnSpPr>
            <a:cxnSpLocks/>
          </p:cNvCxnSpPr>
          <p:nvPr/>
        </p:nvCxnSpPr>
        <p:spPr>
          <a:xfrm rot="5400000">
            <a:off x="6534116" y="249662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2A1178-66A3-41CF-89B6-1FFC8D612971}"/>
              </a:ext>
            </a:extLst>
          </p:cNvPr>
          <p:cNvCxnSpPr>
            <a:cxnSpLocks/>
          </p:cNvCxnSpPr>
          <p:nvPr/>
        </p:nvCxnSpPr>
        <p:spPr>
          <a:xfrm rot="5400000">
            <a:off x="6165959" y="2506894"/>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FA3B8C8-3018-9CF0-A1D3-71D4D6117348}"/>
              </a:ext>
            </a:extLst>
          </p:cNvPr>
          <p:cNvCxnSpPr>
            <a:cxnSpLocks/>
          </p:cNvCxnSpPr>
          <p:nvPr/>
        </p:nvCxnSpPr>
        <p:spPr>
          <a:xfrm rot="5400000">
            <a:off x="5809159" y="2814893"/>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A631A93-224A-217C-4AFF-FD385749DCF8}"/>
              </a:ext>
            </a:extLst>
          </p:cNvPr>
          <p:cNvCxnSpPr>
            <a:cxnSpLocks/>
          </p:cNvCxnSpPr>
          <p:nvPr/>
        </p:nvCxnSpPr>
        <p:spPr>
          <a:xfrm rot="5400000">
            <a:off x="5450441" y="3123344"/>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B8239D-33BA-6B32-B3F7-AE71563EFA95}"/>
              </a:ext>
            </a:extLst>
          </p:cNvPr>
          <p:cNvCxnSpPr>
            <a:cxnSpLocks/>
          </p:cNvCxnSpPr>
          <p:nvPr/>
        </p:nvCxnSpPr>
        <p:spPr>
          <a:xfrm rot="5400000">
            <a:off x="5089141" y="341958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305271D-7117-17BE-2851-D2D2FB928299}"/>
              </a:ext>
            </a:extLst>
          </p:cNvPr>
          <p:cNvCxnSpPr>
            <a:cxnSpLocks/>
          </p:cNvCxnSpPr>
          <p:nvPr/>
        </p:nvCxnSpPr>
        <p:spPr>
          <a:xfrm rot="5400000">
            <a:off x="5450441" y="374493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588634A-801A-5844-526D-46A47971562D}"/>
              </a:ext>
            </a:extLst>
          </p:cNvPr>
          <p:cNvCxnSpPr>
            <a:cxnSpLocks/>
          </p:cNvCxnSpPr>
          <p:nvPr/>
        </p:nvCxnSpPr>
        <p:spPr>
          <a:xfrm rot="5400000">
            <a:off x="5809159" y="4051444"/>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B81B040-F01E-11E2-DF77-7E8FA4AF3958}"/>
              </a:ext>
            </a:extLst>
          </p:cNvPr>
          <p:cNvCxnSpPr>
            <a:cxnSpLocks/>
          </p:cNvCxnSpPr>
          <p:nvPr/>
        </p:nvCxnSpPr>
        <p:spPr>
          <a:xfrm rot="5400000">
            <a:off x="6163370" y="4363092"/>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3473E1-93D1-3BA1-6690-15B53730A7DC}"/>
              </a:ext>
            </a:extLst>
          </p:cNvPr>
          <p:cNvCxnSpPr>
            <a:cxnSpLocks/>
          </p:cNvCxnSpPr>
          <p:nvPr/>
        </p:nvCxnSpPr>
        <p:spPr>
          <a:xfrm rot="5400000">
            <a:off x="6534116" y="4363092"/>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0D87616-244D-C114-F499-9BDD1D6F7A56}"/>
              </a:ext>
            </a:extLst>
          </p:cNvPr>
          <p:cNvCxnSpPr>
            <a:cxnSpLocks/>
          </p:cNvCxnSpPr>
          <p:nvPr/>
        </p:nvCxnSpPr>
        <p:spPr>
          <a:xfrm rot="5400000">
            <a:off x="6917437" y="40463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2499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Simplifying 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Thus, our two simplifying assumptions are that,</a:t>
                </a:r>
              </a:p>
              <a:p>
                <a:pPr lvl="1"/>
                <a:r>
                  <a:rPr lang="en-US" dirty="0"/>
                  <a:t>Any observed trajectory is generated for a state space </a:t>
                </a:r>
                <a14:m>
                  <m:oMath xmlns:m="http://schemas.openxmlformats.org/officeDocument/2006/math">
                    <m:r>
                      <a:rPr lang="en-US" b="0" i="1" smtClean="0">
                        <a:latin typeface="Cambria Math" panose="02040503050406030204" pitchFamily="18" charset="0"/>
                      </a:rPr>
                      <m:t>𝑘</m:t>
                    </m:r>
                  </m:oMath>
                </a14:m>
                <a:r>
                  <a:rPr lang="en-US" dirty="0"/>
                  <a:t> from a plan that exactly spans the delay between belief updates (i.e., an observed trajectory is generated from a planned trajectory of the same size).</a:t>
                </a:r>
              </a:p>
              <a:p>
                <a:pPr lvl="1"/>
                <a:endParaRPr lang="en-US" dirty="0"/>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36129298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Simplifying 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Thus, our two simplifying assumptions are that,</a:t>
                </a:r>
              </a:p>
              <a:p>
                <a:pPr lvl="1"/>
                <a:r>
                  <a:rPr lang="en-US" dirty="0"/>
                  <a:t>Any observed trajectory is generated for a state space </a:t>
                </a:r>
                <a14:m>
                  <m:oMath xmlns:m="http://schemas.openxmlformats.org/officeDocument/2006/math">
                    <m:r>
                      <a:rPr lang="en-US" b="0" i="1" smtClean="0">
                        <a:latin typeface="Cambria Math" panose="02040503050406030204" pitchFamily="18" charset="0"/>
                      </a:rPr>
                      <m:t>𝑘</m:t>
                    </m:r>
                  </m:oMath>
                </a14:m>
                <a:r>
                  <a:rPr lang="en-US" dirty="0"/>
                  <a:t> from a plan that exactly spans the delay between belief updates (i.e., an observed trajectory is generated from a planned trajectory of the same size).</a:t>
                </a:r>
              </a:p>
              <a:p>
                <a:pPr lvl="1"/>
                <a:r>
                  <a:rPr lang="en-US" dirty="0"/>
                  <a:t>Each </a:t>
                </a:r>
                <a14:m>
                  <m:oMath xmlns:m="http://schemas.openxmlformats.org/officeDocument/2006/math">
                    <m:r>
                      <a:rPr lang="en-US" b="0" i="1" smtClean="0">
                        <a:latin typeface="Cambria Math" panose="02040503050406030204" pitchFamily="18" charset="0"/>
                      </a:rPr>
                      <m:t>𝑘</m:t>
                    </m:r>
                  </m:oMath>
                </a14:m>
                <a:r>
                  <a:rPr lang="en-US" dirty="0"/>
                  <a:t> is the minimum size such that it can accommodate all potential trajectories of the same size as the corresponding observed trajectory.</a:t>
                </a:r>
              </a:p>
              <a:p>
                <a:pPr lvl="1"/>
                <a:endParaRPr lang="en-US" dirty="0"/>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38172331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Simplifying 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Thus, our two simplifying assumptions are that,</a:t>
                </a:r>
              </a:p>
              <a:p>
                <a:pPr lvl="1"/>
                <a:r>
                  <a:rPr lang="en-US" dirty="0"/>
                  <a:t>Any observed trajectory is generated for a state space </a:t>
                </a:r>
                <a14:m>
                  <m:oMath xmlns:m="http://schemas.openxmlformats.org/officeDocument/2006/math">
                    <m:r>
                      <a:rPr lang="en-US" b="0" i="1" smtClean="0">
                        <a:latin typeface="Cambria Math" panose="02040503050406030204" pitchFamily="18" charset="0"/>
                      </a:rPr>
                      <m:t>𝑘</m:t>
                    </m:r>
                  </m:oMath>
                </a14:m>
                <a:r>
                  <a:rPr lang="en-US" dirty="0"/>
                  <a:t> from a plan that exactly spans the delay between belief updates (i.e., an observed trajectory is generated from a planned trajectory of the same size).</a:t>
                </a:r>
              </a:p>
              <a:p>
                <a:pPr lvl="1"/>
                <a:r>
                  <a:rPr lang="en-US" dirty="0"/>
                  <a:t>Each </a:t>
                </a:r>
                <a14:m>
                  <m:oMath xmlns:m="http://schemas.openxmlformats.org/officeDocument/2006/math">
                    <m:r>
                      <a:rPr lang="en-US" b="0" i="1" smtClean="0">
                        <a:latin typeface="Cambria Math" panose="02040503050406030204" pitchFamily="18" charset="0"/>
                      </a:rPr>
                      <m:t>𝑘</m:t>
                    </m:r>
                  </m:oMath>
                </a14:m>
                <a:r>
                  <a:rPr lang="en-US" dirty="0"/>
                  <a:t> is the minimum size such that it can accommodate all potential trajectories of the same size as the corresponding observed trajectory.</a:t>
                </a:r>
              </a:p>
              <a:p>
                <a:r>
                  <a:rPr lang="en-US" dirty="0"/>
                  <a:t>Therefore, the size and plan length for </a:t>
                </a:r>
                <a14:m>
                  <m:oMath xmlns:m="http://schemas.openxmlformats.org/officeDocument/2006/math">
                    <m:r>
                      <a:rPr lang="en-US" b="0" i="1" smtClean="0">
                        <a:latin typeface="Cambria Math" panose="02040503050406030204" pitchFamily="18" charset="0"/>
                      </a:rPr>
                      <m:t>𝑘</m:t>
                    </m:r>
                  </m:oMath>
                </a14:m>
                <a:r>
                  <a:rPr lang="en-US" dirty="0"/>
                  <a:t> corresponds precisely to the length of the delay between belief updates.  </a:t>
                </a:r>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666223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15A2-7D38-B2FE-5307-E0995B93076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5841E0-6CE0-0980-81FC-11AC93BB55F9}"/>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0A30F6AC-F7FA-4444-74DF-CDCF3AD8ED7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5AFE4A84-3E51-2A4A-9FCE-A67AD25049A5}"/>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1368113-578F-18CB-49D1-2BFDC5C4FCD1}"/>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8D931C0-C3FE-B0DC-DCA4-F7983421C374}"/>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C73006BA-4CE1-D5F6-050C-04EA6ED23395}"/>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51950853-92CA-A5BB-93B3-C833552BE21F}"/>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AFCAD6BF-64DF-2DC1-6A8B-03DF24441F9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4C3295DD-2661-7EAB-9592-B5022165FA33}"/>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04142843-36C1-44A3-99A4-79B17247BE6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9947188C-53D7-F437-40BA-7AAE85A9D2C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833913CA-5732-DFA5-FF35-161F89CF51D2}"/>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3B7FA2CC-DFF2-BF68-8B15-4F063D87FA8F}"/>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2B077D45-2A75-E403-F456-4E547450541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21B763BD-8099-35B3-5376-EB6531925F26}"/>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93DFEFC9-5277-4898-368E-6BA9AE9A165C}"/>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4996F19F-2671-B624-FBBE-240EE578402E}"/>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F1F5F11E-CEAC-9383-5300-078250E20FCD}"/>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BA202C0A-7404-5CED-CC52-8FB1CD97044E}"/>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D6291B2A-D66E-580A-3DAE-62B93085D24F}"/>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909721E-832E-7CCE-660F-7A270C5F495E}"/>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51A1E39-8266-7246-0F0B-86626BE475BC}"/>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2B9277DA-25C5-7643-9EC3-94C42921FC1D}"/>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487044E-0409-83EE-4D41-7D7D4363595F}"/>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8A0A77-BF48-797A-4566-AC7C663CB594}"/>
              </a:ext>
            </a:extLst>
          </p:cNvPr>
          <p:cNvSpPr txBox="1"/>
          <p:nvPr/>
        </p:nvSpPr>
        <p:spPr>
          <a:xfrm>
            <a:off x="3862780" y="4854721"/>
            <a:ext cx="301686" cy="369332"/>
          </a:xfrm>
          <a:prstGeom prst="rect">
            <a:avLst/>
          </a:prstGeom>
          <a:noFill/>
        </p:spPr>
        <p:txBody>
          <a:bodyPr wrap="none" rtlCol="0">
            <a:spAutoFit/>
          </a:bodyPr>
          <a:lstStyle/>
          <a:p>
            <a:r>
              <a:rPr lang="en-US" dirty="0">
                <a:solidFill>
                  <a:schemeClr val="accent2"/>
                </a:solidFill>
              </a:rPr>
              <a:t>0</a:t>
            </a:r>
          </a:p>
        </p:txBody>
      </p:sp>
      <p:sp>
        <p:nvSpPr>
          <p:cNvPr id="37" name="TextBox 36">
            <a:extLst>
              <a:ext uri="{FF2B5EF4-FFF2-40B4-BE49-F238E27FC236}">
                <a16:creationId xmlns:a16="http://schemas.microsoft.com/office/drawing/2014/main" id="{83353CD2-44C1-0803-1E1F-F8BAAF7CDF28}"/>
              </a:ext>
            </a:extLst>
          </p:cNvPr>
          <p:cNvSpPr txBox="1"/>
          <p:nvPr/>
        </p:nvSpPr>
        <p:spPr>
          <a:xfrm>
            <a:off x="3700267" y="4481803"/>
            <a:ext cx="359394" cy="369332"/>
          </a:xfrm>
          <a:prstGeom prst="rect">
            <a:avLst/>
          </a:prstGeom>
          <a:noFill/>
        </p:spPr>
        <p:txBody>
          <a:bodyPr wrap="none" rtlCol="0">
            <a:spAutoFit/>
          </a:bodyPr>
          <a:lstStyle/>
          <a:p>
            <a:r>
              <a:rPr lang="en-US" dirty="0">
                <a:solidFill>
                  <a:schemeClr val="accent2"/>
                </a:solidFill>
              </a:rPr>
              <a:t>.1</a:t>
            </a:r>
          </a:p>
        </p:txBody>
      </p:sp>
      <p:sp>
        <p:nvSpPr>
          <p:cNvPr id="38" name="TextBox 37">
            <a:extLst>
              <a:ext uri="{FF2B5EF4-FFF2-40B4-BE49-F238E27FC236}">
                <a16:creationId xmlns:a16="http://schemas.microsoft.com/office/drawing/2014/main" id="{9A151F6B-60C3-EFB0-BFDA-A65522AE1195}"/>
              </a:ext>
            </a:extLst>
          </p:cNvPr>
          <p:cNvSpPr txBox="1"/>
          <p:nvPr/>
        </p:nvSpPr>
        <p:spPr>
          <a:xfrm>
            <a:off x="4216080" y="4915555"/>
            <a:ext cx="359394" cy="369332"/>
          </a:xfrm>
          <a:prstGeom prst="rect">
            <a:avLst/>
          </a:prstGeom>
          <a:noFill/>
        </p:spPr>
        <p:txBody>
          <a:bodyPr wrap="none" rtlCol="0">
            <a:spAutoFit/>
          </a:bodyPr>
          <a:lstStyle/>
          <a:p>
            <a:r>
              <a:rPr lang="en-US" dirty="0">
                <a:solidFill>
                  <a:schemeClr val="accent2"/>
                </a:solidFill>
              </a:rPr>
              <a:t>.1</a:t>
            </a:r>
          </a:p>
        </p:txBody>
      </p:sp>
      <p:sp>
        <p:nvSpPr>
          <p:cNvPr id="39" name="TextBox 38">
            <a:extLst>
              <a:ext uri="{FF2B5EF4-FFF2-40B4-BE49-F238E27FC236}">
                <a16:creationId xmlns:a16="http://schemas.microsoft.com/office/drawing/2014/main" id="{358B4657-8FBD-BCF7-4414-634511C6D834}"/>
              </a:ext>
            </a:extLst>
          </p:cNvPr>
          <p:cNvSpPr txBox="1"/>
          <p:nvPr/>
        </p:nvSpPr>
        <p:spPr>
          <a:xfrm>
            <a:off x="4216081" y="4493528"/>
            <a:ext cx="359394" cy="369332"/>
          </a:xfrm>
          <a:prstGeom prst="rect">
            <a:avLst/>
          </a:prstGeom>
          <a:noFill/>
        </p:spPr>
        <p:txBody>
          <a:bodyPr wrap="none" rtlCol="0">
            <a:spAutoFit/>
          </a:bodyPr>
          <a:lstStyle/>
          <a:p>
            <a:r>
              <a:rPr lang="en-US" dirty="0">
                <a:solidFill>
                  <a:schemeClr val="accent2"/>
                </a:solidFill>
              </a:rPr>
              <a:t>.1</a:t>
            </a:r>
          </a:p>
        </p:txBody>
      </p:sp>
      <p:sp>
        <p:nvSpPr>
          <p:cNvPr id="40" name="TextBox 39">
            <a:extLst>
              <a:ext uri="{FF2B5EF4-FFF2-40B4-BE49-F238E27FC236}">
                <a16:creationId xmlns:a16="http://schemas.microsoft.com/office/drawing/2014/main" id="{33575DE0-3740-4299-FF52-190AEF80A244}"/>
              </a:ext>
            </a:extLst>
          </p:cNvPr>
          <p:cNvSpPr txBox="1"/>
          <p:nvPr/>
        </p:nvSpPr>
        <p:spPr>
          <a:xfrm>
            <a:off x="3700270" y="4012886"/>
            <a:ext cx="301686" cy="369332"/>
          </a:xfrm>
          <a:prstGeom prst="rect">
            <a:avLst/>
          </a:prstGeom>
          <a:noFill/>
        </p:spPr>
        <p:txBody>
          <a:bodyPr wrap="none" rtlCol="0">
            <a:spAutoFit/>
          </a:bodyPr>
          <a:lstStyle/>
          <a:p>
            <a:r>
              <a:rPr lang="en-US" dirty="0">
                <a:solidFill>
                  <a:schemeClr val="accent2"/>
                </a:solidFill>
              </a:rPr>
              <a:t>2</a:t>
            </a:r>
          </a:p>
        </p:txBody>
      </p:sp>
      <p:sp>
        <p:nvSpPr>
          <p:cNvPr id="42" name="TextBox 41">
            <a:extLst>
              <a:ext uri="{FF2B5EF4-FFF2-40B4-BE49-F238E27FC236}">
                <a16:creationId xmlns:a16="http://schemas.microsoft.com/office/drawing/2014/main" id="{772CFEFB-E8B3-340D-027C-47D72C602D2B}"/>
              </a:ext>
            </a:extLst>
          </p:cNvPr>
          <p:cNvSpPr txBox="1"/>
          <p:nvPr/>
        </p:nvSpPr>
        <p:spPr>
          <a:xfrm>
            <a:off x="4216083" y="4024610"/>
            <a:ext cx="301686" cy="369332"/>
          </a:xfrm>
          <a:prstGeom prst="rect">
            <a:avLst/>
          </a:prstGeom>
          <a:noFill/>
        </p:spPr>
        <p:txBody>
          <a:bodyPr wrap="none" rtlCol="0">
            <a:spAutoFit/>
          </a:bodyPr>
          <a:lstStyle/>
          <a:p>
            <a:r>
              <a:rPr lang="en-US" dirty="0">
                <a:solidFill>
                  <a:schemeClr val="accent2"/>
                </a:solidFill>
              </a:rPr>
              <a:t>2</a:t>
            </a:r>
          </a:p>
        </p:txBody>
      </p:sp>
      <p:sp>
        <p:nvSpPr>
          <p:cNvPr id="43" name="TextBox 42">
            <a:extLst>
              <a:ext uri="{FF2B5EF4-FFF2-40B4-BE49-F238E27FC236}">
                <a16:creationId xmlns:a16="http://schemas.microsoft.com/office/drawing/2014/main" id="{68CB4E3A-6349-0959-58A7-BD11C0B2AFEF}"/>
              </a:ext>
            </a:extLst>
          </p:cNvPr>
          <p:cNvSpPr txBox="1"/>
          <p:nvPr/>
        </p:nvSpPr>
        <p:spPr>
          <a:xfrm>
            <a:off x="4731896" y="4024611"/>
            <a:ext cx="359394" cy="369332"/>
          </a:xfrm>
          <a:prstGeom prst="rect">
            <a:avLst/>
          </a:prstGeom>
          <a:noFill/>
        </p:spPr>
        <p:txBody>
          <a:bodyPr wrap="none" rtlCol="0">
            <a:spAutoFit/>
          </a:bodyPr>
          <a:lstStyle/>
          <a:p>
            <a:r>
              <a:rPr lang="en-US" dirty="0">
                <a:solidFill>
                  <a:schemeClr val="accent2"/>
                </a:solidFill>
              </a:rPr>
              <a:t>.2</a:t>
            </a:r>
          </a:p>
        </p:txBody>
      </p:sp>
      <p:sp>
        <p:nvSpPr>
          <p:cNvPr id="44" name="TextBox 43">
            <a:extLst>
              <a:ext uri="{FF2B5EF4-FFF2-40B4-BE49-F238E27FC236}">
                <a16:creationId xmlns:a16="http://schemas.microsoft.com/office/drawing/2014/main" id="{C0B2AB59-F7A9-C6EB-215A-C779E2F00665}"/>
              </a:ext>
            </a:extLst>
          </p:cNvPr>
          <p:cNvSpPr txBox="1"/>
          <p:nvPr/>
        </p:nvSpPr>
        <p:spPr>
          <a:xfrm>
            <a:off x="5247709" y="4024612"/>
            <a:ext cx="301686" cy="369332"/>
          </a:xfrm>
          <a:prstGeom prst="rect">
            <a:avLst/>
          </a:prstGeom>
          <a:noFill/>
        </p:spPr>
        <p:txBody>
          <a:bodyPr wrap="none" rtlCol="0">
            <a:spAutoFit/>
          </a:bodyPr>
          <a:lstStyle/>
          <a:p>
            <a:r>
              <a:rPr lang="en-US" dirty="0">
                <a:solidFill>
                  <a:schemeClr val="accent2"/>
                </a:solidFill>
              </a:rPr>
              <a:t>2</a:t>
            </a:r>
          </a:p>
        </p:txBody>
      </p:sp>
      <p:sp>
        <p:nvSpPr>
          <p:cNvPr id="45" name="TextBox 44">
            <a:extLst>
              <a:ext uri="{FF2B5EF4-FFF2-40B4-BE49-F238E27FC236}">
                <a16:creationId xmlns:a16="http://schemas.microsoft.com/office/drawing/2014/main" id="{F0E044C7-5748-B2E5-73FB-FD6D4F0C919C}"/>
              </a:ext>
            </a:extLst>
          </p:cNvPr>
          <p:cNvSpPr txBox="1"/>
          <p:nvPr/>
        </p:nvSpPr>
        <p:spPr>
          <a:xfrm>
            <a:off x="4743621" y="4493533"/>
            <a:ext cx="359394" cy="369332"/>
          </a:xfrm>
          <a:prstGeom prst="rect">
            <a:avLst/>
          </a:prstGeom>
          <a:noFill/>
        </p:spPr>
        <p:txBody>
          <a:bodyPr wrap="none" rtlCol="0">
            <a:spAutoFit/>
          </a:bodyPr>
          <a:lstStyle/>
          <a:p>
            <a:r>
              <a:rPr lang="en-US" dirty="0">
                <a:solidFill>
                  <a:schemeClr val="accent2"/>
                </a:solidFill>
              </a:rPr>
              <a:t>.2</a:t>
            </a:r>
          </a:p>
        </p:txBody>
      </p:sp>
      <p:sp>
        <p:nvSpPr>
          <p:cNvPr id="46" name="TextBox 45">
            <a:extLst>
              <a:ext uri="{FF2B5EF4-FFF2-40B4-BE49-F238E27FC236}">
                <a16:creationId xmlns:a16="http://schemas.microsoft.com/office/drawing/2014/main" id="{8CF857E5-5985-4591-8813-97987E329A87}"/>
              </a:ext>
            </a:extLst>
          </p:cNvPr>
          <p:cNvSpPr txBox="1"/>
          <p:nvPr/>
        </p:nvSpPr>
        <p:spPr>
          <a:xfrm>
            <a:off x="4731899" y="4915562"/>
            <a:ext cx="359394" cy="369332"/>
          </a:xfrm>
          <a:prstGeom prst="rect">
            <a:avLst/>
          </a:prstGeom>
          <a:noFill/>
        </p:spPr>
        <p:txBody>
          <a:bodyPr wrap="none" rtlCol="0">
            <a:spAutoFit/>
          </a:bodyPr>
          <a:lstStyle/>
          <a:p>
            <a:r>
              <a:rPr lang="en-US" dirty="0">
                <a:solidFill>
                  <a:schemeClr val="accent2"/>
                </a:solidFill>
              </a:rPr>
              <a:t>.2</a:t>
            </a:r>
          </a:p>
        </p:txBody>
      </p:sp>
      <p:sp>
        <p:nvSpPr>
          <p:cNvPr id="47" name="TextBox 46">
            <a:extLst>
              <a:ext uri="{FF2B5EF4-FFF2-40B4-BE49-F238E27FC236}">
                <a16:creationId xmlns:a16="http://schemas.microsoft.com/office/drawing/2014/main" id="{B7374608-77BE-77CE-62A2-D714C849679D}"/>
              </a:ext>
            </a:extLst>
          </p:cNvPr>
          <p:cNvSpPr txBox="1"/>
          <p:nvPr/>
        </p:nvSpPr>
        <p:spPr>
          <a:xfrm>
            <a:off x="5224266" y="4915563"/>
            <a:ext cx="359394" cy="369332"/>
          </a:xfrm>
          <a:prstGeom prst="rect">
            <a:avLst/>
          </a:prstGeom>
          <a:noFill/>
        </p:spPr>
        <p:txBody>
          <a:bodyPr wrap="none" rtlCol="0">
            <a:spAutoFit/>
          </a:bodyPr>
          <a:lstStyle/>
          <a:p>
            <a:r>
              <a:rPr lang="en-US" dirty="0">
                <a:solidFill>
                  <a:schemeClr val="accent2"/>
                </a:solidFill>
              </a:rPr>
              <a:t>.4</a:t>
            </a:r>
          </a:p>
        </p:txBody>
      </p:sp>
      <p:sp>
        <p:nvSpPr>
          <p:cNvPr id="48" name="TextBox 47">
            <a:extLst>
              <a:ext uri="{FF2B5EF4-FFF2-40B4-BE49-F238E27FC236}">
                <a16:creationId xmlns:a16="http://schemas.microsoft.com/office/drawing/2014/main" id="{2E853FAF-13DE-672B-8DE1-5917354398F4}"/>
              </a:ext>
            </a:extLst>
          </p:cNvPr>
          <p:cNvSpPr txBox="1"/>
          <p:nvPr/>
        </p:nvSpPr>
        <p:spPr>
          <a:xfrm>
            <a:off x="5224267" y="4458367"/>
            <a:ext cx="301686" cy="369332"/>
          </a:xfrm>
          <a:prstGeom prst="rect">
            <a:avLst/>
          </a:prstGeom>
          <a:noFill/>
        </p:spPr>
        <p:txBody>
          <a:bodyPr wrap="none" rtlCol="0">
            <a:spAutoFit/>
          </a:bodyPr>
          <a:lstStyle/>
          <a:p>
            <a:r>
              <a:rPr lang="en-US" dirty="0">
                <a:solidFill>
                  <a:schemeClr val="accent2"/>
                </a:solidFill>
              </a:rPr>
              <a:t>2</a:t>
            </a:r>
          </a:p>
        </p:txBody>
      </p:sp>
      <p:sp>
        <p:nvSpPr>
          <p:cNvPr id="49" name="TextBox 48">
            <a:extLst>
              <a:ext uri="{FF2B5EF4-FFF2-40B4-BE49-F238E27FC236}">
                <a16:creationId xmlns:a16="http://schemas.microsoft.com/office/drawing/2014/main" id="{9C498395-06D5-0DE9-E822-53BDE567DB42}"/>
              </a:ext>
            </a:extLst>
          </p:cNvPr>
          <p:cNvSpPr txBox="1"/>
          <p:nvPr/>
        </p:nvSpPr>
        <p:spPr>
          <a:xfrm>
            <a:off x="5786969" y="4927279"/>
            <a:ext cx="359394" cy="369332"/>
          </a:xfrm>
          <a:prstGeom prst="rect">
            <a:avLst/>
          </a:prstGeom>
          <a:noFill/>
        </p:spPr>
        <p:txBody>
          <a:bodyPr wrap="none" rtlCol="0">
            <a:spAutoFit/>
          </a:bodyPr>
          <a:lstStyle/>
          <a:p>
            <a:r>
              <a:rPr lang="en-US" dirty="0">
                <a:solidFill>
                  <a:schemeClr val="accent2"/>
                </a:solidFill>
              </a:rPr>
              <a:t>.5</a:t>
            </a:r>
          </a:p>
        </p:txBody>
      </p:sp>
      <p:sp>
        <p:nvSpPr>
          <p:cNvPr id="50" name="TextBox 49">
            <a:extLst>
              <a:ext uri="{FF2B5EF4-FFF2-40B4-BE49-F238E27FC236}">
                <a16:creationId xmlns:a16="http://schemas.microsoft.com/office/drawing/2014/main" id="{2D074643-E260-6526-36AE-46DE5D1CE2BD}"/>
              </a:ext>
            </a:extLst>
          </p:cNvPr>
          <p:cNvSpPr txBox="1"/>
          <p:nvPr/>
        </p:nvSpPr>
        <p:spPr>
          <a:xfrm>
            <a:off x="5786970" y="4505252"/>
            <a:ext cx="301686" cy="369332"/>
          </a:xfrm>
          <a:prstGeom prst="rect">
            <a:avLst/>
          </a:prstGeom>
          <a:noFill/>
        </p:spPr>
        <p:txBody>
          <a:bodyPr wrap="none" rtlCol="0">
            <a:spAutoFit/>
          </a:bodyPr>
          <a:lstStyle/>
          <a:p>
            <a:r>
              <a:rPr lang="en-US" dirty="0">
                <a:solidFill>
                  <a:schemeClr val="accent2"/>
                </a:solidFill>
              </a:rPr>
              <a:t>3</a:t>
            </a:r>
          </a:p>
        </p:txBody>
      </p:sp>
      <p:sp>
        <p:nvSpPr>
          <p:cNvPr id="51" name="TextBox 50">
            <a:extLst>
              <a:ext uri="{FF2B5EF4-FFF2-40B4-BE49-F238E27FC236}">
                <a16:creationId xmlns:a16="http://schemas.microsoft.com/office/drawing/2014/main" id="{874BC96C-269D-0AD7-45F9-FE4ECFAB8B0C}"/>
              </a:ext>
            </a:extLst>
          </p:cNvPr>
          <p:cNvSpPr txBox="1"/>
          <p:nvPr/>
        </p:nvSpPr>
        <p:spPr>
          <a:xfrm>
            <a:off x="5939371" y="3930827"/>
            <a:ext cx="301686" cy="369332"/>
          </a:xfrm>
          <a:prstGeom prst="rect">
            <a:avLst/>
          </a:prstGeom>
          <a:noFill/>
        </p:spPr>
        <p:txBody>
          <a:bodyPr wrap="none" rtlCol="0">
            <a:spAutoFit/>
          </a:bodyPr>
          <a:lstStyle/>
          <a:p>
            <a:r>
              <a:rPr lang="en-US" dirty="0">
                <a:solidFill>
                  <a:schemeClr val="accent2"/>
                </a:solidFill>
              </a:rPr>
              <a:t>5</a:t>
            </a:r>
          </a:p>
        </p:txBody>
      </p:sp>
      <p:sp>
        <p:nvSpPr>
          <p:cNvPr id="52" name="TextBox 51">
            <a:extLst>
              <a:ext uri="{FF2B5EF4-FFF2-40B4-BE49-F238E27FC236}">
                <a16:creationId xmlns:a16="http://schemas.microsoft.com/office/drawing/2014/main" id="{3B5C53FA-168C-11B5-F170-C8965AE43A9E}"/>
              </a:ext>
            </a:extLst>
          </p:cNvPr>
          <p:cNvSpPr txBox="1"/>
          <p:nvPr/>
        </p:nvSpPr>
        <p:spPr>
          <a:xfrm>
            <a:off x="6302785" y="4036335"/>
            <a:ext cx="301686" cy="369332"/>
          </a:xfrm>
          <a:prstGeom prst="rect">
            <a:avLst/>
          </a:prstGeom>
          <a:noFill/>
        </p:spPr>
        <p:txBody>
          <a:bodyPr wrap="none" rtlCol="0">
            <a:spAutoFit/>
          </a:bodyPr>
          <a:lstStyle/>
          <a:p>
            <a:r>
              <a:rPr lang="en-US" dirty="0">
                <a:solidFill>
                  <a:schemeClr val="accent2"/>
                </a:solidFill>
              </a:rPr>
              <a:t>4</a:t>
            </a:r>
          </a:p>
        </p:txBody>
      </p:sp>
      <p:sp>
        <p:nvSpPr>
          <p:cNvPr id="53" name="TextBox 52">
            <a:extLst>
              <a:ext uri="{FF2B5EF4-FFF2-40B4-BE49-F238E27FC236}">
                <a16:creationId xmlns:a16="http://schemas.microsoft.com/office/drawing/2014/main" id="{40910F8F-D5ED-060B-218D-C1DC80808029}"/>
              </a:ext>
            </a:extLst>
          </p:cNvPr>
          <p:cNvSpPr txBox="1"/>
          <p:nvPr/>
        </p:nvSpPr>
        <p:spPr>
          <a:xfrm>
            <a:off x="6818598" y="4036336"/>
            <a:ext cx="301686" cy="369332"/>
          </a:xfrm>
          <a:prstGeom prst="rect">
            <a:avLst/>
          </a:prstGeom>
          <a:noFill/>
        </p:spPr>
        <p:txBody>
          <a:bodyPr wrap="none" rtlCol="0">
            <a:spAutoFit/>
          </a:bodyPr>
          <a:lstStyle/>
          <a:p>
            <a:r>
              <a:rPr lang="en-US" dirty="0">
                <a:solidFill>
                  <a:schemeClr val="accent2"/>
                </a:solidFill>
              </a:rPr>
              <a:t>2</a:t>
            </a:r>
          </a:p>
        </p:txBody>
      </p:sp>
      <p:sp>
        <p:nvSpPr>
          <p:cNvPr id="54" name="TextBox 53">
            <a:extLst>
              <a:ext uri="{FF2B5EF4-FFF2-40B4-BE49-F238E27FC236}">
                <a16:creationId xmlns:a16="http://schemas.microsoft.com/office/drawing/2014/main" id="{62164845-DE3B-8AB3-087B-5581E4315A3C}"/>
              </a:ext>
            </a:extLst>
          </p:cNvPr>
          <p:cNvSpPr txBox="1"/>
          <p:nvPr/>
        </p:nvSpPr>
        <p:spPr>
          <a:xfrm>
            <a:off x="6314510" y="4505257"/>
            <a:ext cx="301686" cy="369332"/>
          </a:xfrm>
          <a:prstGeom prst="rect">
            <a:avLst/>
          </a:prstGeom>
          <a:noFill/>
        </p:spPr>
        <p:txBody>
          <a:bodyPr wrap="none" rtlCol="0">
            <a:spAutoFit/>
          </a:bodyPr>
          <a:lstStyle/>
          <a:p>
            <a:r>
              <a:rPr lang="en-US" dirty="0">
                <a:solidFill>
                  <a:schemeClr val="accent2"/>
                </a:solidFill>
              </a:rPr>
              <a:t>4</a:t>
            </a:r>
          </a:p>
        </p:txBody>
      </p:sp>
      <p:sp>
        <p:nvSpPr>
          <p:cNvPr id="55" name="TextBox 54">
            <a:extLst>
              <a:ext uri="{FF2B5EF4-FFF2-40B4-BE49-F238E27FC236}">
                <a16:creationId xmlns:a16="http://schemas.microsoft.com/office/drawing/2014/main" id="{CD2EC2C3-9E60-9090-0396-E6896950D097}"/>
              </a:ext>
            </a:extLst>
          </p:cNvPr>
          <p:cNvSpPr txBox="1"/>
          <p:nvPr/>
        </p:nvSpPr>
        <p:spPr>
          <a:xfrm>
            <a:off x="6302788" y="4927286"/>
            <a:ext cx="301686" cy="369332"/>
          </a:xfrm>
          <a:prstGeom prst="rect">
            <a:avLst/>
          </a:prstGeom>
          <a:noFill/>
        </p:spPr>
        <p:txBody>
          <a:bodyPr wrap="none" rtlCol="0">
            <a:spAutoFit/>
          </a:bodyPr>
          <a:lstStyle/>
          <a:p>
            <a:r>
              <a:rPr lang="en-US" dirty="0">
                <a:solidFill>
                  <a:schemeClr val="accent2"/>
                </a:solidFill>
              </a:rPr>
              <a:t>1</a:t>
            </a:r>
          </a:p>
        </p:txBody>
      </p:sp>
      <p:sp>
        <p:nvSpPr>
          <p:cNvPr id="56" name="TextBox 55">
            <a:extLst>
              <a:ext uri="{FF2B5EF4-FFF2-40B4-BE49-F238E27FC236}">
                <a16:creationId xmlns:a16="http://schemas.microsoft.com/office/drawing/2014/main" id="{59C6D96A-D680-2A28-46C8-AE4340AD18AA}"/>
              </a:ext>
            </a:extLst>
          </p:cNvPr>
          <p:cNvSpPr txBox="1"/>
          <p:nvPr/>
        </p:nvSpPr>
        <p:spPr>
          <a:xfrm>
            <a:off x="6795155" y="4927287"/>
            <a:ext cx="301686" cy="369332"/>
          </a:xfrm>
          <a:prstGeom prst="rect">
            <a:avLst/>
          </a:prstGeom>
          <a:noFill/>
        </p:spPr>
        <p:txBody>
          <a:bodyPr wrap="none" rtlCol="0">
            <a:spAutoFit/>
          </a:bodyPr>
          <a:lstStyle/>
          <a:p>
            <a:r>
              <a:rPr lang="en-US" dirty="0">
                <a:solidFill>
                  <a:schemeClr val="accent2"/>
                </a:solidFill>
              </a:rPr>
              <a:t>2</a:t>
            </a:r>
          </a:p>
        </p:txBody>
      </p:sp>
      <p:sp>
        <p:nvSpPr>
          <p:cNvPr id="57" name="TextBox 56">
            <a:extLst>
              <a:ext uri="{FF2B5EF4-FFF2-40B4-BE49-F238E27FC236}">
                <a16:creationId xmlns:a16="http://schemas.microsoft.com/office/drawing/2014/main" id="{9A8C621C-FDCB-947A-C385-F3338CED6736}"/>
              </a:ext>
            </a:extLst>
          </p:cNvPr>
          <p:cNvSpPr txBox="1"/>
          <p:nvPr/>
        </p:nvSpPr>
        <p:spPr>
          <a:xfrm>
            <a:off x="6795156" y="4470091"/>
            <a:ext cx="301686" cy="369332"/>
          </a:xfrm>
          <a:prstGeom prst="rect">
            <a:avLst/>
          </a:prstGeom>
          <a:noFill/>
        </p:spPr>
        <p:txBody>
          <a:bodyPr wrap="none" rtlCol="0">
            <a:spAutoFit/>
          </a:bodyPr>
          <a:lstStyle/>
          <a:p>
            <a:r>
              <a:rPr lang="en-US" dirty="0">
                <a:solidFill>
                  <a:schemeClr val="accent2"/>
                </a:solidFill>
              </a:rPr>
              <a:t>2</a:t>
            </a:r>
          </a:p>
        </p:txBody>
      </p:sp>
      <p:sp>
        <p:nvSpPr>
          <p:cNvPr id="58" name="TextBox 57">
            <a:extLst>
              <a:ext uri="{FF2B5EF4-FFF2-40B4-BE49-F238E27FC236}">
                <a16:creationId xmlns:a16="http://schemas.microsoft.com/office/drawing/2014/main" id="{75119988-F8EE-EA9A-A504-31AFDC7318F0}"/>
              </a:ext>
            </a:extLst>
          </p:cNvPr>
          <p:cNvSpPr txBox="1"/>
          <p:nvPr/>
        </p:nvSpPr>
        <p:spPr>
          <a:xfrm>
            <a:off x="7428198" y="4915557"/>
            <a:ext cx="301686" cy="369332"/>
          </a:xfrm>
          <a:prstGeom prst="rect">
            <a:avLst/>
          </a:prstGeom>
          <a:noFill/>
        </p:spPr>
        <p:txBody>
          <a:bodyPr wrap="none" rtlCol="0">
            <a:spAutoFit/>
          </a:bodyPr>
          <a:lstStyle/>
          <a:p>
            <a:r>
              <a:rPr lang="en-US" dirty="0">
                <a:solidFill>
                  <a:schemeClr val="accent2"/>
                </a:solidFill>
              </a:rPr>
              <a:t>3</a:t>
            </a:r>
          </a:p>
        </p:txBody>
      </p:sp>
      <p:sp>
        <p:nvSpPr>
          <p:cNvPr id="59" name="TextBox 58">
            <a:extLst>
              <a:ext uri="{FF2B5EF4-FFF2-40B4-BE49-F238E27FC236}">
                <a16:creationId xmlns:a16="http://schemas.microsoft.com/office/drawing/2014/main" id="{611076B8-F727-ACF0-2814-F3FD458BDF41}"/>
              </a:ext>
            </a:extLst>
          </p:cNvPr>
          <p:cNvSpPr txBox="1"/>
          <p:nvPr/>
        </p:nvSpPr>
        <p:spPr>
          <a:xfrm>
            <a:off x="7428199" y="4493530"/>
            <a:ext cx="301686" cy="369332"/>
          </a:xfrm>
          <a:prstGeom prst="rect">
            <a:avLst/>
          </a:prstGeom>
          <a:noFill/>
        </p:spPr>
        <p:txBody>
          <a:bodyPr wrap="none" rtlCol="0">
            <a:spAutoFit/>
          </a:bodyPr>
          <a:lstStyle/>
          <a:p>
            <a:r>
              <a:rPr lang="en-US" dirty="0">
                <a:solidFill>
                  <a:schemeClr val="accent2"/>
                </a:solidFill>
              </a:rPr>
              <a:t>3</a:t>
            </a:r>
          </a:p>
        </p:txBody>
      </p:sp>
      <p:sp>
        <p:nvSpPr>
          <p:cNvPr id="60" name="TextBox 59">
            <a:extLst>
              <a:ext uri="{FF2B5EF4-FFF2-40B4-BE49-F238E27FC236}">
                <a16:creationId xmlns:a16="http://schemas.microsoft.com/office/drawing/2014/main" id="{6EA155F6-E16B-FBC6-4BAD-C8B56B6EC66E}"/>
              </a:ext>
            </a:extLst>
          </p:cNvPr>
          <p:cNvSpPr txBox="1"/>
          <p:nvPr/>
        </p:nvSpPr>
        <p:spPr>
          <a:xfrm>
            <a:off x="7428201" y="4024612"/>
            <a:ext cx="301686" cy="369332"/>
          </a:xfrm>
          <a:prstGeom prst="rect">
            <a:avLst/>
          </a:prstGeom>
          <a:noFill/>
        </p:spPr>
        <p:txBody>
          <a:bodyPr wrap="none" rtlCol="0">
            <a:spAutoFit/>
          </a:bodyPr>
          <a:lstStyle/>
          <a:p>
            <a:r>
              <a:rPr lang="en-US" dirty="0">
                <a:solidFill>
                  <a:schemeClr val="accent2"/>
                </a:solidFill>
              </a:rPr>
              <a:t>3</a:t>
            </a:r>
          </a:p>
        </p:txBody>
      </p:sp>
      <p:sp>
        <p:nvSpPr>
          <p:cNvPr id="61" name="TextBox 60">
            <a:extLst>
              <a:ext uri="{FF2B5EF4-FFF2-40B4-BE49-F238E27FC236}">
                <a16:creationId xmlns:a16="http://schemas.microsoft.com/office/drawing/2014/main" id="{57F7939A-0187-5CC5-6064-86BB3C3DFF74}"/>
              </a:ext>
            </a:extLst>
          </p:cNvPr>
          <p:cNvSpPr txBox="1"/>
          <p:nvPr/>
        </p:nvSpPr>
        <p:spPr>
          <a:xfrm>
            <a:off x="7944014" y="4024613"/>
            <a:ext cx="301686" cy="369332"/>
          </a:xfrm>
          <a:prstGeom prst="rect">
            <a:avLst/>
          </a:prstGeom>
          <a:noFill/>
        </p:spPr>
        <p:txBody>
          <a:bodyPr wrap="none" rtlCol="0">
            <a:spAutoFit/>
          </a:bodyPr>
          <a:lstStyle/>
          <a:p>
            <a:r>
              <a:rPr lang="en-US" dirty="0">
                <a:solidFill>
                  <a:schemeClr val="accent2"/>
                </a:solidFill>
              </a:rPr>
              <a:t>4</a:t>
            </a:r>
          </a:p>
        </p:txBody>
      </p:sp>
      <p:sp>
        <p:nvSpPr>
          <p:cNvPr id="63" name="TextBox 62">
            <a:extLst>
              <a:ext uri="{FF2B5EF4-FFF2-40B4-BE49-F238E27FC236}">
                <a16:creationId xmlns:a16="http://schemas.microsoft.com/office/drawing/2014/main" id="{E4868DF5-DCFF-3499-B189-37F2110F2B33}"/>
              </a:ext>
            </a:extLst>
          </p:cNvPr>
          <p:cNvSpPr txBox="1"/>
          <p:nvPr/>
        </p:nvSpPr>
        <p:spPr>
          <a:xfrm>
            <a:off x="7955739" y="4493535"/>
            <a:ext cx="301686" cy="369332"/>
          </a:xfrm>
          <a:prstGeom prst="rect">
            <a:avLst/>
          </a:prstGeom>
          <a:noFill/>
        </p:spPr>
        <p:txBody>
          <a:bodyPr wrap="none" rtlCol="0">
            <a:spAutoFit/>
          </a:bodyPr>
          <a:lstStyle/>
          <a:p>
            <a:r>
              <a:rPr lang="en-US" dirty="0">
                <a:solidFill>
                  <a:schemeClr val="accent2"/>
                </a:solidFill>
              </a:rPr>
              <a:t>4</a:t>
            </a:r>
          </a:p>
        </p:txBody>
      </p:sp>
      <p:sp>
        <p:nvSpPr>
          <p:cNvPr id="64" name="TextBox 63">
            <a:extLst>
              <a:ext uri="{FF2B5EF4-FFF2-40B4-BE49-F238E27FC236}">
                <a16:creationId xmlns:a16="http://schemas.microsoft.com/office/drawing/2014/main" id="{4FF03C9B-22A9-ED35-5B9C-DBF847B45D95}"/>
              </a:ext>
            </a:extLst>
          </p:cNvPr>
          <p:cNvSpPr txBox="1"/>
          <p:nvPr/>
        </p:nvSpPr>
        <p:spPr>
          <a:xfrm>
            <a:off x="7944017" y="4915564"/>
            <a:ext cx="301686" cy="369332"/>
          </a:xfrm>
          <a:prstGeom prst="rect">
            <a:avLst/>
          </a:prstGeom>
          <a:noFill/>
        </p:spPr>
        <p:txBody>
          <a:bodyPr wrap="none" rtlCol="0">
            <a:spAutoFit/>
          </a:bodyPr>
          <a:lstStyle/>
          <a:p>
            <a:r>
              <a:rPr lang="en-US" dirty="0">
                <a:solidFill>
                  <a:schemeClr val="accent2"/>
                </a:solidFill>
              </a:rPr>
              <a:t>4</a:t>
            </a:r>
          </a:p>
        </p:txBody>
      </p:sp>
      <p:sp>
        <p:nvSpPr>
          <p:cNvPr id="76" name="TextBox 75">
            <a:extLst>
              <a:ext uri="{FF2B5EF4-FFF2-40B4-BE49-F238E27FC236}">
                <a16:creationId xmlns:a16="http://schemas.microsoft.com/office/drawing/2014/main" id="{40B9D54F-8431-F71D-828A-7CB4F1879EC1}"/>
              </a:ext>
            </a:extLst>
          </p:cNvPr>
          <p:cNvSpPr txBox="1"/>
          <p:nvPr/>
        </p:nvSpPr>
        <p:spPr>
          <a:xfrm>
            <a:off x="3851058" y="3483121"/>
            <a:ext cx="301686" cy="369332"/>
          </a:xfrm>
          <a:prstGeom prst="rect">
            <a:avLst/>
          </a:prstGeom>
          <a:noFill/>
        </p:spPr>
        <p:txBody>
          <a:bodyPr wrap="none" rtlCol="0">
            <a:spAutoFit/>
          </a:bodyPr>
          <a:lstStyle/>
          <a:p>
            <a:r>
              <a:rPr lang="en-US" dirty="0">
                <a:solidFill>
                  <a:schemeClr val="accent2"/>
                </a:solidFill>
              </a:rPr>
              <a:t>5</a:t>
            </a:r>
          </a:p>
        </p:txBody>
      </p:sp>
      <p:sp>
        <p:nvSpPr>
          <p:cNvPr id="77" name="TextBox 76">
            <a:extLst>
              <a:ext uri="{FF2B5EF4-FFF2-40B4-BE49-F238E27FC236}">
                <a16:creationId xmlns:a16="http://schemas.microsoft.com/office/drawing/2014/main" id="{51FD1EC2-DDF9-3846-1CD7-8FCDF59D7029}"/>
              </a:ext>
            </a:extLst>
          </p:cNvPr>
          <p:cNvSpPr txBox="1"/>
          <p:nvPr/>
        </p:nvSpPr>
        <p:spPr>
          <a:xfrm>
            <a:off x="3688545" y="3110203"/>
            <a:ext cx="301686" cy="369332"/>
          </a:xfrm>
          <a:prstGeom prst="rect">
            <a:avLst/>
          </a:prstGeom>
          <a:noFill/>
        </p:spPr>
        <p:txBody>
          <a:bodyPr wrap="none" rtlCol="0">
            <a:spAutoFit/>
          </a:bodyPr>
          <a:lstStyle/>
          <a:p>
            <a:r>
              <a:rPr lang="en-US" dirty="0">
                <a:solidFill>
                  <a:schemeClr val="accent2"/>
                </a:solidFill>
              </a:rPr>
              <a:t>4</a:t>
            </a:r>
          </a:p>
        </p:txBody>
      </p:sp>
      <p:sp>
        <p:nvSpPr>
          <p:cNvPr id="78" name="TextBox 77">
            <a:extLst>
              <a:ext uri="{FF2B5EF4-FFF2-40B4-BE49-F238E27FC236}">
                <a16:creationId xmlns:a16="http://schemas.microsoft.com/office/drawing/2014/main" id="{7C6E983A-BA43-4DB9-8EBD-3D1ED4C38F0C}"/>
              </a:ext>
            </a:extLst>
          </p:cNvPr>
          <p:cNvSpPr txBox="1"/>
          <p:nvPr/>
        </p:nvSpPr>
        <p:spPr>
          <a:xfrm>
            <a:off x="4204358" y="3543955"/>
            <a:ext cx="301686" cy="369332"/>
          </a:xfrm>
          <a:prstGeom prst="rect">
            <a:avLst/>
          </a:prstGeom>
          <a:noFill/>
        </p:spPr>
        <p:txBody>
          <a:bodyPr wrap="none" rtlCol="0">
            <a:spAutoFit/>
          </a:bodyPr>
          <a:lstStyle/>
          <a:p>
            <a:r>
              <a:rPr lang="en-US" dirty="0">
                <a:solidFill>
                  <a:schemeClr val="accent2"/>
                </a:solidFill>
              </a:rPr>
              <a:t>3</a:t>
            </a:r>
          </a:p>
        </p:txBody>
      </p:sp>
      <p:sp>
        <p:nvSpPr>
          <p:cNvPr id="79" name="TextBox 78">
            <a:extLst>
              <a:ext uri="{FF2B5EF4-FFF2-40B4-BE49-F238E27FC236}">
                <a16:creationId xmlns:a16="http://schemas.microsoft.com/office/drawing/2014/main" id="{6B6B96C7-266C-C2E8-0437-6A6A08F4956B}"/>
              </a:ext>
            </a:extLst>
          </p:cNvPr>
          <p:cNvSpPr txBox="1"/>
          <p:nvPr/>
        </p:nvSpPr>
        <p:spPr>
          <a:xfrm>
            <a:off x="4204359" y="3121928"/>
            <a:ext cx="301686" cy="369332"/>
          </a:xfrm>
          <a:prstGeom prst="rect">
            <a:avLst/>
          </a:prstGeom>
          <a:noFill/>
        </p:spPr>
        <p:txBody>
          <a:bodyPr wrap="none" rtlCol="0">
            <a:spAutoFit/>
          </a:bodyPr>
          <a:lstStyle/>
          <a:p>
            <a:r>
              <a:rPr lang="en-US" dirty="0">
                <a:solidFill>
                  <a:schemeClr val="accent2"/>
                </a:solidFill>
              </a:rPr>
              <a:t>3</a:t>
            </a:r>
          </a:p>
        </p:txBody>
      </p:sp>
      <p:sp>
        <p:nvSpPr>
          <p:cNvPr id="80" name="TextBox 79">
            <a:extLst>
              <a:ext uri="{FF2B5EF4-FFF2-40B4-BE49-F238E27FC236}">
                <a16:creationId xmlns:a16="http://schemas.microsoft.com/office/drawing/2014/main" id="{40D31889-4823-5648-3528-CE205001B36D}"/>
              </a:ext>
            </a:extLst>
          </p:cNvPr>
          <p:cNvSpPr txBox="1"/>
          <p:nvPr/>
        </p:nvSpPr>
        <p:spPr>
          <a:xfrm>
            <a:off x="3688548" y="2641286"/>
            <a:ext cx="301686" cy="369332"/>
          </a:xfrm>
          <a:prstGeom prst="rect">
            <a:avLst/>
          </a:prstGeom>
          <a:noFill/>
        </p:spPr>
        <p:txBody>
          <a:bodyPr wrap="none" rtlCol="0">
            <a:spAutoFit/>
          </a:bodyPr>
          <a:lstStyle/>
          <a:p>
            <a:r>
              <a:rPr lang="en-US" dirty="0">
                <a:solidFill>
                  <a:schemeClr val="accent2"/>
                </a:solidFill>
              </a:rPr>
              <a:t>1</a:t>
            </a:r>
          </a:p>
        </p:txBody>
      </p:sp>
      <p:sp>
        <p:nvSpPr>
          <p:cNvPr id="81" name="TextBox 80">
            <a:extLst>
              <a:ext uri="{FF2B5EF4-FFF2-40B4-BE49-F238E27FC236}">
                <a16:creationId xmlns:a16="http://schemas.microsoft.com/office/drawing/2014/main" id="{43529996-47C1-8765-0BE0-AC1EA162CA5A}"/>
              </a:ext>
            </a:extLst>
          </p:cNvPr>
          <p:cNvSpPr txBox="1"/>
          <p:nvPr/>
        </p:nvSpPr>
        <p:spPr>
          <a:xfrm>
            <a:off x="4204361" y="2653010"/>
            <a:ext cx="301686" cy="369332"/>
          </a:xfrm>
          <a:prstGeom prst="rect">
            <a:avLst/>
          </a:prstGeom>
          <a:noFill/>
        </p:spPr>
        <p:txBody>
          <a:bodyPr wrap="none" rtlCol="0">
            <a:spAutoFit/>
          </a:bodyPr>
          <a:lstStyle/>
          <a:p>
            <a:r>
              <a:rPr lang="en-US" dirty="0">
                <a:solidFill>
                  <a:schemeClr val="accent2"/>
                </a:solidFill>
              </a:rPr>
              <a:t>1</a:t>
            </a:r>
          </a:p>
        </p:txBody>
      </p:sp>
      <p:sp>
        <p:nvSpPr>
          <p:cNvPr id="82" name="TextBox 81">
            <a:extLst>
              <a:ext uri="{FF2B5EF4-FFF2-40B4-BE49-F238E27FC236}">
                <a16:creationId xmlns:a16="http://schemas.microsoft.com/office/drawing/2014/main" id="{866C7866-11A8-7054-4A1B-1A3B8F1EF492}"/>
              </a:ext>
            </a:extLst>
          </p:cNvPr>
          <p:cNvSpPr txBox="1"/>
          <p:nvPr/>
        </p:nvSpPr>
        <p:spPr>
          <a:xfrm>
            <a:off x="4720174" y="2653011"/>
            <a:ext cx="301686" cy="369332"/>
          </a:xfrm>
          <a:prstGeom prst="rect">
            <a:avLst/>
          </a:prstGeom>
          <a:noFill/>
        </p:spPr>
        <p:txBody>
          <a:bodyPr wrap="none" rtlCol="0">
            <a:spAutoFit/>
          </a:bodyPr>
          <a:lstStyle/>
          <a:p>
            <a:r>
              <a:rPr lang="en-US" dirty="0">
                <a:solidFill>
                  <a:schemeClr val="accent2"/>
                </a:solidFill>
              </a:rPr>
              <a:t>1</a:t>
            </a:r>
          </a:p>
        </p:txBody>
      </p:sp>
      <p:sp>
        <p:nvSpPr>
          <p:cNvPr id="83" name="TextBox 82">
            <a:extLst>
              <a:ext uri="{FF2B5EF4-FFF2-40B4-BE49-F238E27FC236}">
                <a16:creationId xmlns:a16="http://schemas.microsoft.com/office/drawing/2014/main" id="{3F58988C-0833-FDFA-0565-01EDAC2B47A7}"/>
              </a:ext>
            </a:extLst>
          </p:cNvPr>
          <p:cNvSpPr txBox="1"/>
          <p:nvPr/>
        </p:nvSpPr>
        <p:spPr>
          <a:xfrm>
            <a:off x="5235987" y="2653012"/>
            <a:ext cx="301686" cy="369332"/>
          </a:xfrm>
          <a:prstGeom prst="rect">
            <a:avLst/>
          </a:prstGeom>
          <a:noFill/>
        </p:spPr>
        <p:txBody>
          <a:bodyPr wrap="none" rtlCol="0">
            <a:spAutoFit/>
          </a:bodyPr>
          <a:lstStyle/>
          <a:p>
            <a:r>
              <a:rPr lang="en-US" dirty="0">
                <a:solidFill>
                  <a:schemeClr val="accent2"/>
                </a:solidFill>
              </a:rPr>
              <a:t>1</a:t>
            </a:r>
          </a:p>
        </p:txBody>
      </p:sp>
      <p:sp>
        <p:nvSpPr>
          <p:cNvPr id="84" name="TextBox 83">
            <a:extLst>
              <a:ext uri="{FF2B5EF4-FFF2-40B4-BE49-F238E27FC236}">
                <a16:creationId xmlns:a16="http://schemas.microsoft.com/office/drawing/2014/main" id="{A8EB63F9-710C-5AA3-3474-65CF46D1481D}"/>
              </a:ext>
            </a:extLst>
          </p:cNvPr>
          <p:cNvSpPr txBox="1"/>
          <p:nvPr/>
        </p:nvSpPr>
        <p:spPr>
          <a:xfrm>
            <a:off x="4731899" y="3121933"/>
            <a:ext cx="301686" cy="369332"/>
          </a:xfrm>
          <a:prstGeom prst="rect">
            <a:avLst/>
          </a:prstGeom>
          <a:noFill/>
        </p:spPr>
        <p:txBody>
          <a:bodyPr wrap="none" rtlCol="0">
            <a:spAutoFit/>
          </a:bodyPr>
          <a:lstStyle/>
          <a:p>
            <a:r>
              <a:rPr lang="en-US" dirty="0">
                <a:solidFill>
                  <a:schemeClr val="accent2"/>
                </a:solidFill>
              </a:rPr>
              <a:t>1</a:t>
            </a:r>
          </a:p>
        </p:txBody>
      </p:sp>
      <p:sp>
        <p:nvSpPr>
          <p:cNvPr id="85" name="TextBox 84">
            <a:extLst>
              <a:ext uri="{FF2B5EF4-FFF2-40B4-BE49-F238E27FC236}">
                <a16:creationId xmlns:a16="http://schemas.microsoft.com/office/drawing/2014/main" id="{03AE7A20-00E0-A3D1-1848-4D7AC104A431}"/>
              </a:ext>
            </a:extLst>
          </p:cNvPr>
          <p:cNvSpPr txBox="1"/>
          <p:nvPr/>
        </p:nvSpPr>
        <p:spPr>
          <a:xfrm>
            <a:off x="4720177" y="3543962"/>
            <a:ext cx="301686" cy="369332"/>
          </a:xfrm>
          <a:prstGeom prst="rect">
            <a:avLst/>
          </a:prstGeom>
          <a:noFill/>
        </p:spPr>
        <p:txBody>
          <a:bodyPr wrap="none" rtlCol="0">
            <a:spAutoFit/>
          </a:bodyPr>
          <a:lstStyle/>
          <a:p>
            <a:r>
              <a:rPr lang="en-US" dirty="0">
                <a:solidFill>
                  <a:schemeClr val="accent2"/>
                </a:solidFill>
              </a:rPr>
              <a:t>1</a:t>
            </a:r>
          </a:p>
        </p:txBody>
      </p:sp>
      <p:sp>
        <p:nvSpPr>
          <p:cNvPr id="86" name="TextBox 85">
            <a:extLst>
              <a:ext uri="{FF2B5EF4-FFF2-40B4-BE49-F238E27FC236}">
                <a16:creationId xmlns:a16="http://schemas.microsoft.com/office/drawing/2014/main" id="{DAB2B675-172D-091A-BA18-9B211674FF5E}"/>
              </a:ext>
            </a:extLst>
          </p:cNvPr>
          <p:cNvSpPr txBox="1"/>
          <p:nvPr/>
        </p:nvSpPr>
        <p:spPr>
          <a:xfrm>
            <a:off x="5212544" y="3543963"/>
            <a:ext cx="301686" cy="369332"/>
          </a:xfrm>
          <a:prstGeom prst="rect">
            <a:avLst/>
          </a:prstGeom>
          <a:noFill/>
        </p:spPr>
        <p:txBody>
          <a:bodyPr wrap="none" rtlCol="0">
            <a:spAutoFit/>
          </a:bodyPr>
          <a:lstStyle/>
          <a:p>
            <a:r>
              <a:rPr lang="en-US" dirty="0">
                <a:solidFill>
                  <a:schemeClr val="accent2"/>
                </a:solidFill>
              </a:rPr>
              <a:t>2</a:t>
            </a:r>
          </a:p>
        </p:txBody>
      </p:sp>
      <p:sp>
        <p:nvSpPr>
          <p:cNvPr id="87" name="TextBox 86">
            <a:extLst>
              <a:ext uri="{FF2B5EF4-FFF2-40B4-BE49-F238E27FC236}">
                <a16:creationId xmlns:a16="http://schemas.microsoft.com/office/drawing/2014/main" id="{D2B6963C-4809-EF96-F6FF-E35E03EE1CC3}"/>
              </a:ext>
            </a:extLst>
          </p:cNvPr>
          <p:cNvSpPr txBox="1"/>
          <p:nvPr/>
        </p:nvSpPr>
        <p:spPr>
          <a:xfrm>
            <a:off x="5212545" y="3086767"/>
            <a:ext cx="301686" cy="369332"/>
          </a:xfrm>
          <a:prstGeom prst="rect">
            <a:avLst/>
          </a:prstGeom>
          <a:noFill/>
        </p:spPr>
        <p:txBody>
          <a:bodyPr wrap="none" rtlCol="0">
            <a:spAutoFit/>
          </a:bodyPr>
          <a:lstStyle/>
          <a:p>
            <a:r>
              <a:rPr lang="en-US" dirty="0">
                <a:solidFill>
                  <a:schemeClr val="accent2"/>
                </a:solidFill>
              </a:rPr>
              <a:t>1</a:t>
            </a:r>
          </a:p>
        </p:txBody>
      </p:sp>
      <p:sp>
        <p:nvSpPr>
          <p:cNvPr id="88" name="TextBox 87">
            <a:extLst>
              <a:ext uri="{FF2B5EF4-FFF2-40B4-BE49-F238E27FC236}">
                <a16:creationId xmlns:a16="http://schemas.microsoft.com/office/drawing/2014/main" id="{E60FD1F0-EB44-42DB-87D1-442EAF346924}"/>
              </a:ext>
            </a:extLst>
          </p:cNvPr>
          <p:cNvSpPr txBox="1"/>
          <p:nvPr/>
        </p:nvSpPr>
        <p:spPr>
          <a:xfrm>
            <a:off x="5775247" y="3555679"/>
            <a:ext cx="301686" cy="369332"/>
          </a:xfrm>
          <a:prstGeom prst="rect">
            <a:avLst/>
          </a:prstGeom>
          <a:noFill/>
        </p:spPr>
        <p:txBody>
          <a:bodyPr wrap="none" rtlCol="0">
            <a:spAutoFit/>
          </a:bodyPr>
          <a:lstStyle/>
          <a:p>
            <a:r>
              <a:rPr lang="en-US" dirty="0">
                <a:solidFill>
                  <a:schemeClr val="accent2"/>
                </a:solidFill>
              </a:rPr>
              <a:t>4</a:t>
            </a:r>
          </a:p>
        </p:txBody>
      </p:sp>
      <p:sp>
        <p:nvSpPr>
          <p:cNvPr id="89" name="TextBox 88">
            <a:extLst>
              <a:ext uri="{FF2B5EF4-FFF2-40B4-BE49-F238E27FC236}">
                <a16:creationId xmlns:a16="http://schemas.microsoft.com/office/drawing/2014/main" id="{3BE2EFB8-3AA4-04A3-8DCB-CF154E0AB039}"/>
              </a:ext>
            </a:extLst>
          </p:cNvPr>
          <p:cNvSpPr txBox="1"/>
          <p:nvPr/>
        </p:nvSpPr>
        <p:spPr>
          <a:xfrm>
            <a:off x="5939370" y="3016422"/>
            <a:ext cx="301686" cy="369332"/>
          </a:xfrm>
          <a:prstGeom prst="rect">
            <a:avLst/>
          </a:prstGeom>
          <a:noFill/>
        </p:spPr>
        <p:txBody>
          <a:bodyPr wrap="none" rtlCol="0">
            <a:spAutoFit/>
          </a:bodyPr>
          <a:lstStyle/>
          <a:p>
            <a:r>
              <a:rPr lang="en-US" dirty="0">
                <a:solidFill>
                  <a:schemeClr val="accent2"/>
                </a:solidFill>
              </a:rPr>
              <a:t>1</a:t>
            </a:r>
          </a:p>
        </p:txBody>
      </p:sp>
      <p:sp>
        <p:nvSpPr>
          <p:cNvPr id="90" name="TextBox 89">
            <a:extLst>
              <a:ext uri="{FF2B5EF4-FFF2-40B4-BE49-F238E27FC236}">
                <a16:creationId xmlns:a16="http://schemas.microsoft.com/office/drawing/2014/main" id="{BE54B396-F807-C2B1-D9FE-4D863172B5D4}"/>
              </a:ext>
            </a:extLst>
          </p:cNvPr>
          <p:cNvSpPr txBox="1"/>
          <p:nvPr/>
        </p:nvSpPr>
        <p:spPr>
          <a:xfrm>
            <a:off x="5775250" y="2664734"/>
            <a:ext cx="301686" cy="369332"/>
          </a:xfrm>
          <a:prstGeom prst="rect">
            <a:avLst/>
          </a:prstGeom>
          <a:noFill/>
        </p:spPr>
        <p:txBody>
          <a:bodyPr wrap="none" rtlCol="0">
            <a:spAutoFit/>
          </a:bodyPr>
          <a:lstStyle/>
          <a:p>
            <a:r>
              <a:rPr lang="en-US" dirty="0">
                <a:solidFill>
                  <a:schemeClr val="accent2"/>
                </a:solidFill>
              </a:rPr>
              <a:t>1</a:t>
            </a:r>
          </a:p>
        </p:txBody>
      </p:sp>
      <p:sp>
        <p:nvSpPr>
          <p:cNvPr id="91" name="TextBox 90">
            <a:extLst>
              <a:ext uri="{FF2B5EF4-FFF2-40B4-BE49-F238E27FC236}">
                <a16:creationId xmlns:a16="http://schemas.microsoft.com/office/drawing/2014/main" id="{68DA4777-B6D1-95B1-811D-478B0EB2335C}"/>
              </a:ext>
            </a:extLst>
          </p:cNvPr>
          <p:cNvSpPr txBox="1"/>
          <p:nvPr/>
        </p:nvSpPr>
        <p:spPr>
          <a:xfrm>
            <a:off x="6291063" y="2664735"/>
            <a:ext cx="301686" cy="369332"/>
          </a:xfrm>
          <a:prstGeom prst="rect">
            <a:avLst/>
          </a:prstGeom>
          <a:noFill/>
        </p:spPr>
        <p:txBody>
          <a:bodyPr wrap="none" rtlCol="0">
            <a:spAutoFit/>
          </a:bodyPr>
          <a:lstStyle/>
          <a:p>
            <a:r>
              <a:rPr lang="en-US" dirty="0">
                <a:solidFill>
                  <a:schemeClr val="accent2"/>
                </a:solidFill>
              </a:rPr>
              <a:t>1</a:t>
            </a:r>
          </a:p>
        </p:txBody>
      </p:sp>
      <p:sp>
        <p:nvSpPr>
          <p:cNvPr id="92" name="TextBox 91">
            <a:extLst>
              <a:ext uri="{FF2B5EF4-FFF2-40B4-BE49-F238E27FC236}">
                <a16:creationId xmlns:a16="http://schemas.microsoft.com/office/drawing/2014/main" id="{980D4372-0BF0-6325-2AF5-822A44F38C8D}"/>
              </a:ext>
            </a:extLst>
          </p:cNvPr>
          <p:cNvSpPr txBox="1"/>
          <p:nvPr/>
        </p:nvSpPr>
        <p:spPr>
          <a:xfrm>
            <a:off x="6806876" y="2664736"/>
            <a:ext cx="301686" cy="369332"/>
          </a:xfrm>
          <a:prstGeom prst="rect">
            <a:avLst/>
          </a:prstGeom>
          <a:noFill/>
        </p:spPr>
        <p:txBody>
          <a:bodyPr wrap="none" rtlCol="0">
            <a:spAutoFit/>
          </a:bodyPr>
          <a:lstStyle/>
          <a:p>
            <a:r>
              <a:rPr lang="en-US" dirty="0">
                <a:solidFill>
                  <a:schemeClr val="accent2"/>
                </a:solidFill>
              </a:rPr>
              <a:t>2</a:t>
            </a:r>
          </a:p>
        </p:txBody>
      </p:sp>
      <p:sp>
        <p:nvSpPr>
          <p:cNvPr id="93" name="TextBox 92">
            <a:extLst>
              <a:ext uri="{FF2B5EF4-FFF2-40B4-BE49-F238E27FC236}">
                <a16:creationId xmlns:a16="http://schemas.microsoft.com/office/drawing/2014/main" id="{E9DF6DF7-2E02-A143-04BC-DB6A3D98800A}"/>
              </a:ext>
            </a:extLst>
          </p:cNvPr>
          <p:cNvSpPr txBox="1"/>
          <p:nvPr/>
        </p:nvSpPr>
        <p:spPr>
          <a:xfrm>
            <a:off x="6302788" y="3133657"/>
            <a:ext cx="301686" cy="369332"/>
          </a:xfrm>
          <a:prstGeom prst="rect">
            <a:avLst/>
          </a:prstGeom>
          <a:noFill/>
        </p:spPr>
        <p:txBody>
          <a:bodyPr wrap="none" rtlCol="0">
            <a:spAutoFit/>
          </a:bodyPr>
          <a:lstStyle/>
          <a:p>
            <a:r>
              <a:rPr lang="en-US" dirty="0">
                <a:solidFill>
                  <a:schemeClr val="accent2"/>
                </a:solidFill>
              </a:rPr>
              <a:t>2</a:t>
            </a:r>
          </a:p>
        </p:txBody>
      </p:sp>
      <p:sp>
        <p:nvSpPr>
          <p:cNvPr id="94" name="TextBox 93">
            <a:extLst>
              <a:ext uri="{FF2B5EF4-FFF2-40B4-BE49-F238E27FC236}">
                <a16:creationId xmlns:a16="http://schemas.microsoft.com/office/drawing/2014/main" id="{95599765-DE59-35FD-4727-535299101ABD}"/>
              </a:ext>
            </a:extLst>
          </p:cNvPr>
          <p:cNvSpPr txBox="1"/>
          <p:nvPr/>
        </p:nvSpPr>
        <p:spPr>
          <a:xfrm>
            <a:off x="6291066" y="3555686"/>
            <a:ext cx="301686" cy="369332"/>
          </a:xfrm>
          <a:prstGeom prst="rect">
            <a:avLst/>
          </a:prstGeom>
          <a:noFill/>
        </p:spPr>
        <p:txBody>
          <a:bodyPr wrap="none" rtlCol="0">
            <a:spAutoFit/>
          </a:bodyPr>
          <a:lstStyle/>
          <a:p>
            <a:r>
              <a:rPr lang="en-US" dirty="0">
                <a:solidFill>
                  <a:schemeClr val="accent2"/>
                </a:solidFill>
              </a:rPr>
              <a:t>3</a:t>
            </a:r>
          </a:p>
        </p:txBody>
      </p:sp>
      <p:sp>
        <p:nvSpPr>
          <p:cNvPr id="95" name="TextBox 94">
            <a:extLst>
              <a:ext uri="{FF2B5EF4-FFF2-40B4-BE49-F238E27FC236}">
                <a16:creationId xmlns:a16="http://schemas.microsoft.com/office/drawing/2014/main" id="{BF663AE1-5C4F-AC6E-DE73-4201B7B86B78}"/>
              </a:ext>
            </a:extLst>
          </p:cNvPr>
          <p:cNvSpPr txBox="1"/>
          <p:nvPr/>
        </p:nvSpPr>
        <p:spPr>
          <a:xfrm>
            <a:off x="6783433" y="3555687"/>
            <a:ext cx="301686" cy="369332"/>
          </a:xfrm>
          <a:prstGeom prst="rect">
            <a:avLst/>
          </a:prstGeom>
          <a:noFill/>
        </p:spPr>
        <p:txBody>
          <a:bodyPr wrap="none" rtlCol="0">
            <a:spAutoFit/>
          </a:bodyPr>
          <a:lstStyle/>
          <a:p>
            <a:r>
              <a:rPr lang="en-US" dirty="0">
                <a:solidFill>
                  <a:schemeClr val="accent2"/>
                </a:solidFill>
              </a:rPr>
              <a:t>2</a:t>
            </a:r>
          </a:p>
        </p:txBody>
      </p:sp>
      <p:sp>
        <p:nvSpPr>
          <p:cNvPr id="96" name="TextBox 95">
            <a:extLst>
              <a:ext uri="{FF2B5EF4-FFF2-40B4-BE49-F238E27FC236}">
                <a16:creationId xmlns:a16="http://schemas.microsoft.com/office/drawing/2014/main" id="{B6AE7423-A4A3-372F-560A-10F98C0E8BF2}"/>
              </a:ext>
            </a:extLst>
          </p:cNvPr>
          <p:cNvSpPr txBox="1"/>
          <p:nvPr/>
        </p:nvSpPr>
        <p:spPr>
          <a:xfrm>
            <a:off x="6783434" y="3098491"/>
            <a:ext cx="301686" cy="369332"/>
          </a:xfrm>
          <a:prstGeom prst="rect">
            <a:avLst/>
          </a:prstGeom>
          <a:noFill/>
        </p:spPr>
        <p:txBody>
          <a:bodyPr wrap="none" rtlCol="0">
            <a:spAutoFit/>
          </a:bodyPr>
          <a:lstStyle/>
          <a:p>
            <a:r>
              <a:rPr lang="en-US" dirty="0">
                <a:solidFill>
                  <a:schemeClr val="accent2"/>
                </a:solidFill>
              </a:rPr>
              <a:t>2</a:t>
            </a:r>
          </a:p>
        </p:txBody>
      </p:sp>
      <p:sp>
        <p:nvSpPr>
          <p:cNvPr id="97" name="TextBox 96">
            <a:extLst>
              <a:ext uri="{FF2B5EF4-FFF2-40B4-BE49-F238E27FC236}">
                <a16:creationId xmlns:a16="http://schemas.microsoft.com/office/drawing/2014/main" id="{5B8B61B3-1FE8-B09E-6F53-FE8BE9F3335C}"/>
              </a:ext>
            </a:extLst>
          </p:cNvPr>
          <p:cNvSpPr txBox="1"/>
          <p:nvPr/>
        </p:nvSpPr>
        <p:spPr>
          <a:xfrm>
            <a:off x="7416476" y="3543957"/>
            <a:ext cx="301686" cy="369332"/>
          </a:xfrm>
          <a:prstGeom prst="rect">
            <a:avLst/>
          </a:prstGeom>
          <a:noFill/>
        </p:spPr>
        <p:txBody>
          <a:bodyPr wrap="none" rtlCol="0">
            <a:spAutoFit/>
          </a:bodyPr>
          <a:lstStyle/>
          <a:p>
            <a:r>
              <a:rPr lang="en-US" dirty="0">
                <a:solidFill>
                  <a:schemeClr val="accent2"/>
                </a:solidFill>
              </a:rPr>
              <a:t>3</a:t>
            </a:r>
          </a:p>
        </p:txBody>
      </p:sp>
      <p:sp>
        <p:nvSpPr>
          <p:cNvPr id="98" name="TextBox 97">
            <a:extLst>
              <a:ext uri="{FF2B5EF4-FFF2-40B4-BE49-F238E27FC236}">
                <a16:creationId xmlns:a16="http://schemas.microsoft.com/office/drawing/2014/main" id="{FD7F2B50-5F89-5162-5659-27C46D4F971D}"/>
              </a:ext>
            </a:extLst>
          </p:cNvPr>
          <p:cNvSpPr txBox="1"/>
          <p:nvPr/>
        </p:nvSpPr>
        <p:spPr>
          <a:xfrm>
            <a:off x="7416477" y="3121930"/>
            <a:ext cx="301686" cy="369332"/>
          </a:xfrm>
          <a:prstGeom prst="rect">
            <a:avLst/>
          </a:prstGeom>
          <a:noFill/>
        </p:spPr>
        <p:txBody>
          <a:bodyPr wrap="none" rtlCol="0">
            <a:spAutoFit/>
          </a:bodyPr>
          <a:lstStyle/>
          <a:p>
            <a:r>
              <a:rPr lang="en-US" dirty="0">
                <a:solidFill>
                  <a:schemeClr val="accent2"/>
                </a:solidFill>
              </a:rPr>
              <a:t>3</a:t>
            </a:r>
          </a:p>
        </p:txBody>
      </p:sp>
      <p:sp>
        <p:nvSpPr>
          <p:cNvPr id="99" name="TextBox 98">
            <a:extLst>
              <a:ext uri="{FF2B5EF4-FFF2-40B4-BE49-F238E27FC236}">
                <a16:creationId xmlns:a16="http://schemas.microsoft.com/office/drawing/2014/main" id="{8B45B46C-B51F-C6F2-382F-583D4B2AD98E}"/>
              </a:ext>
            </a:extLst>
          </p:cNvPr>
          <p:cNvSpPr txBox="1"/>
          <p:nvPr/>
        </p:nvSpPr>
        <p:spPr>
          <a:xfrm>
            <a:off x="7416479" y="2653012"/>
            <a:ext cx="301686" cy="369332"/>
          </a:xfrm>
          <a:prstGeom prst="rect">
            <a:avLst/>
          </a:prstGeom>
          <a:noFill/>
        </p:spPr>
        <p:txBody>
          <a:bodyPr wrap="none" rtlCol="0">
            <a:spAutoFit/>
          </a:bodyPr>
          <a:lstStyle/>
          <a:p>
            <a:r>
              <a:rPr lang="en-US" dirty="0">
                <a:solidFill>
                  <a:schemeClr val="accent2"/>
                </a:solidFill>
              </a:rPr>
              <a:t>3</a:t>
            </a:r>
          </a:p>
        </p:txBody>
      </p:sp>
      <p:sp>
        <p:nvSpPr>
          <p:cNvPr id="100" name="TextBox 99">
            <a:extLst>
              <a:ext uri="{FF2B5EF4-FFF2-40B4-BE49-F238E27FC236}">
                <a16:creationId xmlns:a16="http://schemas.microsoft.com/office/drawing/2014/main" id="{966D6F01-9005-8F69-9DFC-7FB62CD1A3FC}"/>
              </a:ext>
            </a:extLst>
          </p:cNvPr>
          <p:cNvSpPr txBox="1"/>
          <p:nvPr/>
        </p:nvSpPr>
        <p:spPr>
          <a:xfrm>
            <a:off x="7932292" y="2653013"/>
            <a:ext cx="301686" cy="369332"/>
          </a:xfrm>
          <a:prstGeom prst="rect">
            <a:avLst/>
          </a:prstGeom>
          <a:noFill/>
        </p:spPr>
        <p:txBody>
          <a:bodyPr wrap="none" rtlCol="0">
            <a:spAutoFit/>
          </a:bodyPr>
          <a:lstStyle/>
          <a:p>
            <a:r>
              <a:rPr lang="en-US" dirty="0">
                <a:solidFill>
                  <a:schemeClr val="accent2"/>
                </a:solidFill>
              </a:rPr>
              <a:t>4</a:t>
            </a:r>
          </a:p>
        </p:txBody>
      </p:sp>
      <p:sp>
        <p:nvSpPr>
          <p:cNvPr id="101" name="TextBox 100">
            <a:extLst>
              <a:ext uri="{FF2B5EF4-FFF2-40B4-BE49-F238E27FC236}">
                <a16:creationId xmlns:a16="http://schemas.microsoft.com/office/drawing/2014/main" id="{C957D8F6-CF8C-2815-9984-3C421439F447}"/>
              </a:ext>
            </a:extLst>
          </p:cNvPr>
          <p:cNvSpPr txBox="1"/>
          <p:nvPr/>
        </p:nvSpPr>
        <p:spPr>
          <a:xfrm>
            <a:off x="7944017" y="3121935"/>
            <a:ext cx="301686" cy="369332"/>
          </a:xfrm>
          <a:prstGeom prst="rect">
            <a:avLst/>
          </a:prstGeom>
          <a:noFill/>
        </p:spPr>
        <p:txBody>
          <a:bodyPr wrap="none" rtlCol="0">
            <a:spAutoFit/>
          </a:bodyPr>
          <a:lstStyle/>
          <a:p>
            <a:r>
              <a:rPr lang="en-US" dirty="0">
                <a:solidFill>
                  <a:schemeClr val="accent2"/>
                </a:solidFill>
              </a:rPr>
              <a:t>4</a:t>
            </a:r>
          </a:p>
        </p:txBody>
      </p:sp>
      <p:sp>
        <p:nvSpPr>
          <p:cNvPr id="102" name="TextBox 101">
            <a:extLst>
              <a:ext uri="{FF2B5EF4-FFF2-40B4-BE49-F238E27FC236}">
                <a16:creationId xmlns:a16="http://schemas.microsoft.com/office/drawing/2014/main" id="{FDCF6ED7-50EB-1BEF-A10D-78F584E250E1}"/>
              </a:ext>
            </a:extLst>
          </p:cNvPr>
          <p:cNvSpPr txBox="1"/>
          <p:nvPr/>
        </p:nvSpPr>
        <p:spPr>
          <a:xfrm>
            <a:off x="7932295" y="3543964"/>
            <a:ext cx="301686" cy="369332"/>
          </a:xfrm>
          <a:prstGeom prst="rect">
            <a:avLst/>
          </a:prstGeom>
          <a:noFill/>
        </p:spPr>
        <p:txBody>
          <a:bodyPr wrap="none" rtlCol="0">
            <a:spAutoFit/>
          </a:bodyPr>
          <a:lstStyle/>
          <a:p>
            <a:r>
              <a:rPr lang="en-US" dirty="0">
                <a:solidFill>
                  <a:schemeClr val="accent2"/>
                </a:solidFill>
              </a:rPr>
              <a:t>4</a:t>
            </a:r>
          </a:p>
        </p:txBody>
      </p:sp>
      <p:sp>
        <p:nvSpPr>
          <p:cNvPr id="103" name="TextBox 102">
            <a:extLst>
              <a:ext uri="{FF2B5EF4-FFF2-40B4-BE49-F238E27FC236}">
                <a16:creationId xmlns:a16="http://schemas.microsoft.com/office/drawing/2014/main" id="{42180295-EA9B-190C-D07A-64FD607B8050}"/>
              </a:ext>
            </a:extLst>
          </p:cNvPr>
          <p:cNvSpPr txBox="1"/>
          <p:nvPr/>
        </p:nvSpPr>
        <p:spPr>
          <a:xfrm>
            <a:off x="3733829" y="2205307"/>
            <a:ext cx="301686" cy="369332"/>
          </a:xfrm>
          <a:prstGeom prst="rect">
            <a:avLst/>
          </a:prstGeom>
          <a:noFill/>
        </p:spPr>
        <p:txBody>
          <a:bodyPr wrap="none" rtlCol="0">
            <a:spAutoFit/>
          </a:bodyPr>
          <a:lstStyle/>
          <a:p>
            <a:r>
              <a:rPr lang="en-US" dirty="0">
                <a:solidFill>
                  <a:schemeClr val="accent2"/>
                </a:solidFill>
              </a:rPr>
              <a:t>2</a:t>
            </a:r>
          </a:p>
        </p:txBody>
      </p:sp>
      <p:sp>
        <p:nvSpPr>
          <p:cNvPr id="104" name="TextBox 103">
            <a:extLst>
              <a:ext uri="{FF2B5EF4-FFF2-40B4-BE49-F238E27FC236}">
                <a16:creationId xmlns:a16="http://schemas.microsoft.com/office/drawing/2014/main" id="{E6D95C2E-0910-3C5A-39B8-823AABFD18AE}"/>
              </a:ext>
            </a:extLst>
          </p:cNvPr>
          <p:cNvSpPr txBox="1"/>
          <p:nvPr/>
        </p:nvSpPr>
        <p:spPr>
          <a:xfrm>
            <a:off x="3723715" y="1773774"/>
            <a:ext cx="301686" cy="369332"/>
          </a:xfrm>
          <a:prstGeom prst="rect">
            <a:avLst/>
          </a:prstGeom>
          <a:noFill/>
        </p:spPr>
        <p:txBody>
          <a:bodyPr wrap="none" rtlCol="0">
            <a:spAutoFit/>
          </a:bodyPr>
          <a:lstStyle/>
          <a:p>
            <a:r>
              <a:rPr lang="en-US" dirty="0">
                <a:solidFill>
                  <a:schemeClr val="accent2"/>
                </a:solidFill>
              </a:rPr>
              <a:t>3</a:t>
            </a:r>
          </a:p>
        </p:txBody>
      </p:sp>
      <p:sp>
        <p:nvSpPr>
          <p:cNvPr id="105" name="TextBox 104">
            <a:extLst>
              <a:ext uri="{FF2B5EF4-FFF2-40B4-BE49-F238E27FC236}">
                <a16:creationId xmlns:a16="http://schemas.microsoft.com/office/drawing/2014/main" id="{384D37BC-CB4A-0874-4A0C-0CDB06A9B1ED}"/>
              </a:ext>
            </a:extLst>
          </p:cNvPr>
          <p:cNvSpPr txBox="1"/>
          <p:nvPr/>
        </p:nvSpPr>
        <p:spPr>
          <a:xfrm>
            <a:off x="4239528" y="2207526"/>
            <a:ext cx="301686" cy="369332"/>
          </a:xfrm>
          <a:prstGeom prst="rect">
            <a:avLst/>
          </a:prstGeom>
          <a:noFill/>
        </p:spPr>
        <p:txBody>
          <a:bodyPr wrap="none" rtlCol="0">
            <a:spAutoFit/>
          </a:bodyPr>
          <a:lstStyle/>
          <a:p>
            <a:r>
              <a:rPr lang="en-US" dirty="0">
                <a:solidFill>
                  <a:schemeClr val="accent2"/>
                </a:solidFill>
              </a:rPr>
              <a:t>2</a:t>
            </a:r>
          </a:p>
        </p:txBody>
      </p:sp>
      <p:sp>
        <p:nvSpPr>
          <p:cNvPr id="106" name="TextBox 105">
            <a:extLst>
              <a:ext uri="{FF2B5EF4-FFF2-40B4-BE49-F238E27FC236}">
                <a16:creationId xmlns:a16="http://schemas.microsoft.com/office/drawing/2014/main" id="{1272FB97-55DA-3BA7-D9DD-B52C39D67024}"/>
              </a:ext>
            </a:extLst>
          </p:cNvPr>
          <p:cNvSpPr txBox="1"/>
          <p:nvPr/>
        </p:nvSpPr>
        <p:spPr>
          <a:xfrm>
            <a:off x="4239529" y="1785499"/>
            <a:ext cx="301686" cy="369332"/>
          </a:xfrm>
          <a:prstGeom prst="rect">
            <a:avLst/>
          </a:prstGeom>
          <a:noFill/>
        </p:spPr>
        <p:txBody>
          <a:bodyPr wrap="none" rtlCol="0">
            <a:spAutoFit/>
          </a:bodyPr>
          <a:lstStyle/>
          <a:p>
            <a:r>
              <a:rPr lang="en-US" dirty="0">
                <a:solidFill>
                  <a:schemeClr val="accent2"/>
                </a:solidFill>
              </a:rPr>
              <a:t>3</a:t>
            </a:r>
          </a:p>
        </p:txBody>
      </p:sp>
      <p:sp>
        <p:nvSpPr>
          <p:cNvPr id="107" name="TextBox 106">
            <a:extLst>
              <a:ext uri="{FF2B5EF4-FFF2-40B4-BE49-F238E27FC236}">
                <a16:creationId xmlns:a16="http://schemas.microsoft.com/office/drawing/2014/main" id="{7BD2629C-D1C5-36AC-94D4-0DCAC29371B0}"/>
              </a:ext>
            </a:extLst>
          </p:cNvPr>
          <p:cNvSpPr txBox="1"/>
          <p:nvPr/>
        </p:nvSpPr>
        <p:spPr>
          <a:xfrm>
            <a:off x="3723718" y="1304857"/>
            <a:ext cx="301686" cy="369332"/>
          </a:xfrm>
          <a:prstGeom prst="rect">
            <a:avLst/>
          </a:prstGeom>
          <a:noFill/>
        </p:spPr>
        <p:txBody>
          <a:bodyPr wrap="none" rtlCol="0">
            <a:spAutoFit/>
          </a:bodyPr>
          <a:lstStyle/>
          <a:p>
            <a:r>
              <a:rPr lang="en-US" dirty="0">
                <a:solidFill>
                  <a:schemeClr val="accent2"/>
                </a:solidFill>
              </a:rPr>
              <a:t>4</a:t>
            </a:r>
          </a:p>
        </p:txBody>
      </p:sp>
      <p:sp>
        <p:nvSpPr>
          <p:cNvPr id="108" name="TextBox 107">
            <a:extLst>
              <a:ext uri="{FF2B5EF4-FFF2-40B4-BE49-F238E27FC236}">
                <a16:creationId xmlns:a16="http://schemas.microsoft.com/office/drawing/2014/main" id="{051D0A68-6B52-09FE-B650-AB43C4BF846B}"/>
              </a:ext>
            </a:extLst>
          </p:cNvPr>
          <p:cNvSpPr txBox="1"/>
          <p:nvPr/>
        </p:nvSpPr>
        <p:spPr>
          <a:xfrm>
            <a:off x="4239531" y="1316581"/>
            <a:ext cx="301686" cy="369332"/>
          </a:xfrm>
          <a:prstGeom prst="rect">
            <a:avLst/>
          </a:prstGeom>
          <a:noFill/>
        </p:spPr>
        <p:txBody>
          <a:bodyPr wrap="none" rtlCol="0">
            <a:spAutoFit/>
          </a:bodyPr>
          <a:lstStyle/>
          <a:p>
            <a:r>
              <a:rPr lang="en-US" dirty="0">
                <a:solidFill>
                  <a:schemeClr val="accent2"/>
                </a:solidFill>
              </a:rPr>
              <a:t>4</a:t>
            </a:r>
          </a:p>
        </p:txBody>
      </p:sp>
      <p:sp>
        <p:nvSpPr>
          <p:cNvPr id="109" name="TextBox 108">
            <a:extLst>
              <a:ext uri="{FF2B5EF4-FFF2-40B4-BE49-F238E27FC236}">
                <a16:creationId xmlns:a16="http://schemas.microsoft.com/office/drawing/2014/main" id="{366E7FAF-4EB3-F818-534D-DD8D84A95DD8}"/>
              </a:ext>
            </a:extLst>
          </p:cNvPr>
          <p:cNvSpPr txBox="1"/>
          <p:nvPr/>
        </p:nvSpPr>
        <p:spPr>
          <a:xfrm>
            <a:off x="4755344" y="1316582"/>
            <a:ext cx="301686" cy="369332"/>
          </a:xfrm>
          <a:prstGeom prst="rect">
            <a:avLst/>
          </a:prstGeom>
          <a:noFill/>
        </p:spPr>
        <p:txBody>
          <a:bodyPr wrap="none" rtlCol="0">
            <a:spAutoFit/>
          </a:bodyPr>
          <a:lstStyle/>
          <a:p>
            <a:r>
              <a:rPr lang="en-US" dirty="0">
                <a:solidFill>
                  <a:schemeClr val="accent2"/>
                </a:solidFill>
              </a:rPr>
              <a:t>4</a:t>
            </a:r>
          </a:p>
        </p:txBody>
      </p:sp>
      <p:sp>
        <p:nvSpPr>
          <p:cNvPr id="110" name="TextBox 109">
            <a:extLst>
              <a:ext uri="{FF2B5EF4-FFF2-40B4-BE49-F238E27FC236}">
                <a16:creationId xmlns:a16="http://schemas.microsoft.com/office/drawing/2014/main" id="{913905FF-9DA6-859B-F220-64E78EDBED8C}"/>
              </a:ext>
            </a:extLst>
          </p:cNvPr>
          <p:cNvSpPr txBox="1"/>
          <p:nvPr/>
        </p:nvSpPr>
        <p:spPr>
          <a:xfrm>
            <a:off x="5271157" y="1316583"/>
            <a:ext cx="301686" cy="369332"/>
          </a:xfrm>
          <a:prstGeom prst="rect">
            <a:avLst/>
          </a:prstGeom>
          <a:noFill/>
        </p:spPr>
        <p:txBody>
          <a:bodyPr wrap="none" rtlCol="0">
            <a:spAutoFit/>
          </a:bodyPr>
          <a:lstStyle/>
          <a:p>
            <a:r>
              <a:rPr lang="en-US" dirty="0">
                <a:solidFill>
                  <a:schemeClr val="accent2"/>
                </a:solidFill>
              </a:rPr>
              <a:t>4</a:t>
            </a:r>
          </a:p>
        </p:txBody>
      </p:sp>
      <p:sp>
        <p:nvSpPr>
          <p:cNvPr id="111" name="TextBox 110">
            <a:extLst>
              <a:ext uri="{FF2B5EF4-FFF2-40B4-BE49-F238E27FC236}">
                <a16:creationId xmlns:a16="http://schemas.microsoft.com/office/drawing/2014/main" id="{33AB77A9-ECB1-67ED-3C0E-AE72EE7F8CF0}"/>
              </a:ext>
            </a:extLst>
          </p:cNvPr>
          <p:cNvSpPr txBox="1"/>
          <p:nvPr/>
        </p:nvSpPr>
        <p:spPr>
          <a:xfrm>
            <a:off x="4767069" y="1785504"/>
            <a:ext cx="301686" cy="369332"/>
          </a:xfrm>
          <a:prstGeom prst="rect">
            <a:avLst/>
          </a:prstGeom>
          <a:noFill/>
        </p:spPr>
        <p:txBody>
          <a:bodyPr wrap="none" rtlCol="0">
            <a:spAutoFit/>
          </a:bodyPr>
          <a:lstStyle/>
          <a:p>
            <a:r>
              <a:rPr lang="en-US" dirty="0">
                <a:solidFill>
                  <a:schemeClr val="accent2"/>
                </a:solidFill>
              </a:rPr>
              <a:t>3</a:t>
            </a:r>
          </a:p>
        </p:txBody>
      </p:sp>
      <p:sp>
        <p:nvSpPr>
          <p:cNvPr id="112" name="TextBox 111">
            <a:extLst>
              <a:ext uri="{FF2B5EF4-FFF2-40B4-BE49-F238E27FC236}">
                <a16:creationId xmlns:a16="http://schemas.microsoft.com/office/drawing/2014/main" id="{996CBC3C-0133-DC72-E2E4-99D88C2E94D3}"/>
              </a:ext>
            </a:extLst>
          </p:cNvPr>
          <p:cNvSpPr txBox="1"/>
          <p:nvPr/>
        </p:nvSpPr>
        <p:spPr>
          <a:xfrm>
            <a:off x="4755347" y="2207533"/>
            <a:ext cx="301686" cy="369332"/>
          </a:xfrm>
          <a:prstGeom prst="rect">
            <a:avLst/>
          </a:prstGeom>
          <a:noFill/>
        </p:spPr>
        <p:txBody>
          <a:bodyPr wrap="none" rtlCol="0">
            <a:spAutoFit/>
          </a:bodyPr>
          <a:lstStyle/>
          <a:p>
            <a:r>
              <a:rPr lang="en-US" dirty="0">
                <a:solidFill>
                  <a:schemeClr val="accent2"/>
                </a:solidFill>
              </a:rPr>
              <a:t>2</a:t>
            </a:r>
          </a:p>
        </p:txBody>
      </p:sp>
      <p:sp>
        <p:nvSpPr>
          <p:cNvPr id="113" name="TextBox 112">
            <a:extLst>
              <a:ext uri="{FF2B5EF4-FFF2-40B4-BE49-F238E27FC236}">
                <a16:creationId xmlns:a16="http://schemas.microsoft.com/office/drawing/2014/main" id="{926E0214-E961-A29E-425B-4C513FD36CF5}"/>
              </a:ext>
            </a:extLst>
          </p:cNvPr>
          <p:cNvSpPr txBox="1"/>
          <p:nvPr/>
        </p:nvSpPr>
        <p:spPr>
          <a:xfrm>
            <a:off x="5247714" y="2207534"/>
            <a:ext cx="301686" cy="369332"/>
          </a:xfrm>
          <a:prstGeom prst="rect">
            <a:avLst/>
          </a:prstGeom>
          <a:noFill/>
        </p:spPr>
        <p:txBody>
          <a:bodyPr wrap="none" rtlCol="0">
            <a:spAutoFit/>
          </a:bodyPr>
          <a:lstStyle/>
          <a:p>
            <a:r>
              <a:rPr lang="en-US" dirty="0">
                <a:solidFill>
                  <a:schemeClr val="accent2"/>
                </a:solidFill>
              </a:rPr>
              <a:t>2</a:t>
            </a:r>
          </a:p>
        </p:txBody>
      </p:sp>
      <p:sp>
        <p:nvSpPr>
          <p:cNvPr id="114" name="TextBox 113">
            <a:extLst>
              <a:ext uri="{FF2B5EF4-FFF2-40B4-BE49-F238E27FC236}">
                <a16:creationId xmlns:a16="http://schemas.microsoft.com/office/drawing/2014/main" id="{D19C5AEC-9DC3-7E9F-1CB0-B321BFBE609C}"/>
              </a:ext>
            </a:extLst>
          </p:cNvPr>
          <p:cNvSpPr txBox="1"/>
          <p:nvPr/>
        </p:nvSpPr>
        <p:spPr>
          <a:xfrm>
            <a:off x="5247715" y="1750338"/>
            <a:ext cx="301686" cy="369332"/>
          </a:xfrm>
          <a:prstGeom prst="rect">
            <a:avLst/>
          </a:prstGeom>
          <a:noFill/>
        </p:spPr>
        <p:txBody>
          <a:bodyPr wrap="none" rtlCol="0">
            <a:spAutoFit/>
          </a:bodyPr>
          <a:lstStyle/>
          <a:p>
            <a:r>
              <a:rPr lang="en-US" dirty="0">
                <a:solidFill>
                  <a:schemeClr val="accent2"/>
                </a:solidFill>
              </a:rPr>
              <a:t>3</a:t>
            </a:r>
          </a:p>
        </p:txBody>
      </p:sp>
      <p:sp>
        <p:nvSpPr>
          <p:cNvPr id="115" name="TextBox 114">
            <a:extLst>
              <a:ext uri="{FF2B5EF4-FFF2-40B4-BE49-F238E27FC236}">
                <a16:creationId xmlns:a16="http://schemas.microsoft.com/office/drawing/2014/main" id="{0EC5CFDF-24AC-AF6B-143B-76821CD8B7CF}"/>
              </a:ext>
            </a:extLst>
          </p:cNvPr>
          <p:cNvSpPr txBox="1"/>
          <p:nvPr/>
        </p:nvSpPr>
        <p:spPr>
          <a:xfrm>
            <a:off x="5810417" y="2219250"/>
            <a:ext cx="301686" cy="369332"/>
          </a:xfrm>
          <a:prstGeom prst="rect">
            <a:avLst/>
          </a:prstGeom>
          <a:noFill/>
        </p:spPr>
        <p:txBody>
          <a:bodyPr wrap="none" rtlCol="0">
            <a:spAutoFit/>
          </a:bodyPr>
          <a:lstStyle/>
          <a:p>
            <a:r>
              <a:rPr lang="en-US" dirty="0">
                <a:solidFill>
                  <a:schemeClr val="accent2"/>
                </a:solidFill>
              </a:rPr>
              <a:t>2</a:t>
            </a:r>
          </a:p>
        </p:txBody>
      </p:sp>
      <p:sp>
        <p:nvSpPr>
          <p:cNvPr id="116" name="TextBox 115">
            <a:extLst>
              <a:ext uri="{FF2B5EF4-FFF2-40B4-BE49-F238E27FC236}">
                <a16:creationId xmlns:a16="http://schemas.microsoft.com/office/drawing/2014/main" id="{252C639A-6FDC-0E5C-BD6F-53B144485BCD}"/>
              </a:ext>
            </a:extLst>
          </p:cNvPr>
          <p:cNvSpPr txBox="1"/>
          <p:nvPr/>
        </p:nvSpPr>
        <p:spPr>
          <a:xfrm>
            <a:off x="5810418" y="1797223"/>
            <a:ext cx="301686" cy="369332"/>
          </a:xfrm>
          <a:prstGeom prst="rect">
            <a:avLst/>
          </a:prstGeom>
          <a:noFill/>
        </p:spPr>
        <p:txBody>
          <a:bodyPr wrap="none" rtlCol="0">
            <a:spAutoFit/>
          </a:bodyPr>
          <a:lstStyle/>
          <a:p>
            <a:r>
              <a:rPr lang="en-US" dirty="0">
                <a:solidFill>
                  <a:schemeClr val="accent2"/>
                </a:solidFill>
              </a:rPr>
              <a:t>3</a:t>
            </a:r>
          </a:p>
        </p:txBody>
      </p:sp>
      <p:sp>
        <p:nvSpPr>
          <p:cNvPr id="117" name="TextBox 116">
            <a:extLst>
              <a:ext uri="{FF2B5EF4-FFF2-40B4-BE49-F238E27FC236}">
                <a16:creationId xmlns:a16="http://schemas.microsoft.com/office/drawing/2014/main" id="{A5AD7F42-B8B1-AF24-74CA-577E5A1DAB74}"/>
              </a:ext>
            </a:extLst>
          </p:cNvPr>
          <p:cNvSpPr txBox="1"/>
          <p:nvPr/>
        </p:nvSpPr>
        <p:spPr>
          <a:xfrm>
            <a:off x="5810420" y="1328305"/>
            <a:ext cx="301686" cy="369332"/>
          </a:xfrm>
          <a:prstGeom prst="rect">
            <a:avLst/>
          </a:prstGeom>
          <a:noFill/>
        </p:spPr>
        <p:txBody>
          <a:bodyPr wrap="none" rtlCol="0">
            <a:spAutoFit/>
          </a:bodyPr>
          <a:lstStyle/>
          <a:p>
            <a:r>
              <a:rPr lang="en-US" dirty="0">
                <a:solidFill>
                  <a:schemeClr val="accent2"/>
                </a:solidFill>
              </a:rPr>
              <a:t>4</a:t>
            </a:r>
          </a:p>
        </p:txBody>
      </p:sp>
      <p:sp>
        <p:nvSpPr>
          <p:cNvPr id="118" name="TextBox 117">
            <a:extLst>
              <a:ext uri="{FF2B5EF4-FFF2-40B4-BE49-F238E27FC236}">
                <a16:creationId xmlns:a16="http://schemas.microsoft.com/office/drawing/2014/main" id="{A7116B6D-98C8-DBD4-F251-65B5B0D349F4}"/>
              </a:ext>
            </a:extLst>
          </p:cNvPr>
          <p:cNvSpPr txBox="1"/>
          <p:nvPr/>
        </p:nvSpPr>
        <p:spPr>
          <a:xfrm>
            <a:off x="6326233" y="1328306"/>
            <a:ext cx="301686" cy="369332"/>
          </a:xfrm>
          <a:prstGeom prst="rect">
            <a:avLst/>
          </a:prstGeom>
          <a:noFill/>
        </p:spPr>
        <p:txBody>
          <a:bodyPr wrap="none" rtlCol="0">
            <a:spAutoFit/>
          </a:bodyPr>
          <a:lstStyle/>
          <a:p>
            <a:r>
              <a:rPr lang="en-US" dirty="0">
                <a:solidFill>
                  <a:schemeClr val="accent2"/>
                </a:solidFill>
              </a:rPr>
              <a:t>4</a:t>
            </a:r>
          </a:p>
        </p:txBody>
      </p:sp>
      <p:sp>
        <p:nvSpPr>
          <p:cNvPr id="119" name="TextBox 118">
            <a:extLst>
              <a:ext uri="{FF2B5EF4-FFF2-40B4-BE49-F238E27FC236}">
                <a16:creationId xmlns:a16="http://schemas.microsoft.com/office/drawing/2014/main" id="{763F6823-0C56-308A-2A28-B99C99F38C69}"/>
              </a:ext>
            </a:extLst>
          </p:cNvPr>
          <p:cNvSpPr txBox="1"/>
          <p:nvPr/>
        </p:nvSpPr>
        <p:spPr>
          <a:xfrm>
            <a:off x="6842046" y="1328307"/>
            <a:ext cx="301686" cy="369332"/>
          </a:xfrm>
          <a:prstGeom prst="rect">
            <a:avLst/>
          </a:prstGeom>
          <a:noFill/>
        </p:spPr>
        <p:txBody>
          <a:bodyPr wrap="none" rtlCol="0">
            <a:spAutoFit/>
          </a:bodyPr>
          <a:lstStyle/>
          <a:p>
            <a:r>
              <a:rPr lang="en-US" dirty="0">
                <a:solidFill>
                  <a:schemeClr val="accent2"/>
                </a:solidFill>
              </a:rPr>
              <a:t>4</a:t>
            </a:r>
          </a:p>
        </p:txBody>
      </p:sp>
      <p:sp>
        <p:nvSpPr>
          <p:cNvPr id="120" name="TextBox 119">
            <a:extLst>
              <a:ext uri="{FF2B5EF4-FFF2-40B4-BE49-F238E27FC236}">
                <a16:creationId xmlns:a16="http://schemas.microsoft.com/office/drawing/2014/main" id="{0F85E33C-10FA-C7C0-CFB3-32B897C215B4}"/>
              </a:ext>
            </a:extLst>
          </p:cNvPr>
          <p:cNvSpPr txBox="1"/>
          <p:nvPr/>
        </p:nvSpPr>
        <p:spPr>
          <a:xfrm>
            <a:off x="6337958" y="1797228"/>
            <a:ext cx="301686" cy="369332"/>
          </a:xfrm>
          <a:prstGeom prst="rect">
            <a:avLst/>
          </a:prstGeom>
          <a:noFill/>
        </p:spPr>
        <p:txBody>
          <a:bodyPr wrap="none" rtlCol="0">
            <a:spAutoFit/>
          </a:bodyPr>
          <a:lstStyle/>
          <a:p>
            <a:r>
              <a:rPr lang="en-US" dirty="0">
                <a:solidFill>
                  <a:schemeClr val="accent2"/>
                </a:solidFill>
              </a:rPr>
              <a:t>3</a:t>
            </a:r>
          </a:p>
        </p:txBody>
      </p:sp>
      <p:sp>
        <p:nvSpPr>
          <p:cNvPr id="121" name="TextBox 120">
            <a:extLst>
              <a:ext uri="{FF2B5EF4-FFF2-40B4-BE49-F238E27FC236}">
                <a16:creationId xmlns:a16="http://schemas.microsoft.com/office/drawing/2014/main" id="{B9A94DC3-1D31-D6AD-7AC0-42C541ED4967}"/>
              </a:ext>
            </a:extLst>
          </p:cNvPr>
          <p:cNvSpPr txBox="1"/>
          <p:nvPr/>
        </p:nvSpPr>
        <p:spPr>
          <a:xfrm>
            <a:off x="6326236" y="2219257"/>
            <a:ext cx="301686" cy="369332"/>
          </a:xfrm>
          <a:prstGeom prst="rect">
            <a:avLst/>
          </a:prstGeom>
          <a:noFill/>
        </p:spPr>
        <p:txBody>
          <a:bodyPr wrap="none" rtlCol="0">
            <a:spAutoFit/>
          </a:bodyPr>
          <a:lstStyle/>
          <a:p>
            <a:r>
              <a:rPr lang="en-US" dirty="0">
                <a:solidFill>
                  <a:schemeClr val="accent2"/>
                </a:solidFill>
              </a:rPr>
              <a:t>2</a:t>
            </a:r>
          </a:p>
        </p:txBody>
      </p:sp>
      <p:sp>
        <p:nvSpPr>
          <p:cNvPr id="122" name="TextBox 121">
            <a:extLst>
              <a:ext uri="{FF2B5EF4-FFF2-40B4-BE49-F238E27FC236}">
                <a16:creationId xmlns:a16="http://schemas.microsoft.com/office/drawing/2014/main" id="{B89FAF8A-6BC4-AA01-340E-621EFC3709C9}"/>
              </a:ext>
            </a:extLst>
          </p:cNvPr>
          <p:cNvSpPr txBox="1"/>
          <p:nvPr/>
        </p:nvSpPr>
        <p:spPr>
          <a:xfrm>
            <a:off x="6818603" y="2219258"/>
            <a:ext cx="301686" cy="369332"/>
          </a:xfrm>
          <a:prstGeom prst="rect">
            <a:avLst/>
          </a:prstGeom>
          <a:noFill/>
        </p:spPr>
        <p:txBody>
          <a:bodyPr wrap="none" rtlCol="0">
            <a:spAutoFit/>
          </a:bodyPr>
          <a:lstStyle/>
          <a:p>
            <a:r>
              <a:rPr lang="en-US" dirty="0">
                <a:solidFill>
                  <a:schemeClr val="accent2"/>
                </a:solidFill>
              </a:rPr>
              <a:t>2</a:t>
            </a:r>
          </a:p>
        </p:txBody>
      </p:sp>
      <p:sp>
        <p:nvSpPr>
          <p:cNvPr id="123" name="TextBox 122">
            <a:extLst>
              <a:ext uri="{FF2B5EF4-FFF2-40B4-BE49-F238E27FC236}">
                <a16:creationId xmlns:a16="http://schemas.microsoft.com/office/drawing/2014/main" id="{772DE885-9AC3-9E4D-AA7C-715995542D02}"/>
              </a:ext>
            </a:extLst>
          </p:cNvPr>
          <p:cNvSpPr txBox="1"/>
          <p:nvPr/>
        </p:nvSpPr>
        <p:spPr>
          <a:xfrm>
            <a:off x="6818604" y="1762062"/>
            <a:ext cx="301686" cy="369332"/>
          </a:xfrm>
          <a:prstGeom prst="rect">
            <a:avLst/>
          </a:prstGeom>
          <a:noFill/>
        </p:spPr>
        <p:txBody>
          <a:bodyPr wrap="none" rtlCol="0">
            <a:spAutoFit/>
          </a:bodyPr>
          <a:lstStyle/>
          <a:p>
            <a:r>
              <a:rPr lang="en-US" dirty="0">
                <a:solidFill>
                  <a:schemeClr val="accent2"/>
                </a:solidFill>
              </a:rPr>
              <a:t>3</a:t>
            </a:r>
          </a:p>
        </p:txBody>
      </p:sp>
      <p:sp>
        <p:nvSpPr>
          <p:cNvPr id="124" name="TextBox 123">
            <a:extLst>
              <a:ext uri="{FF2B5EF4-FFF2-40B4-BE49-F238E27FC236}">
                <a16:creationId xmlns:a16="http://schemas.microsoft.com/office/drawing/2014/main" id="{2581A97D-09EA-F3C5-77C7-DE52403E727F}"/>
              </a:ext>
            </a:extLst>
          </p:cNvPr>
          <p:cNvSpPr txBox="1"/>
          <p:nvPr/>
        </p:nvSpPr>
        <p:spPr>
          <a:xfrm>
            <a:off x="7451646" y="2207528"/>
            <a:ext cx="301686" cy="369332"/>
          </a:xfrm>
          <a:prstGeom prst="rect">
            <a:avLst/>
          </a:prstGeom>
          <a:noFill/>
        </p:spPr>
        <p:txBody>
          <a:bodyPr wrap="none" rtlCol="0">
            <a:spAutoFit/>
          </a:bodyPr>
          <a:lstStyle/>
          <a:p>
            <a:r>
              <a:rPr lang="en-US" dirty="0">
                <a:solidFill>
                  <a:schemeClr val="accent2"/>
                </a:solidFill>
              </a:rPr>
              <a:t>3</a:t>
            </a:r>
          </a:p>
        </p:txBody>
      </p:sp>
      <p:sp>
        <p:nvSpPr>
          <p:cNvPr id="125" name="TextBox 124">
            <a:extLst>
              <a:ext uri="{FF2B5EF4-FFF2-40B4-BE49-F238E27FC236}">
                <a16:creationId xmlns:a16="http://schemas.microsoft.com/office/drawing/2014/main" id="{B4235574-C281-F480-E175-5C9EABDC4071}"/>
              </a:ext>
            </a:extLst>
          </p:cNvPr>
          <p:cNvSpPr txBox="1"/>
          <p:nvPr/>
        </p:nvSpPr>
        <p:spPr>
          <a:xfrm>
            <a:off x="7451647" y="1785501"/>
            <a:ext cx="301686" cy="369332"/>
          </a:xfrm>
          <a:prstGeom prst="rect">
            <a:avLst/>
          </a:prstGeom>
          <a:noFill/>
        </p:spPr>
        <p:txBody>
          <a:bodyPr wrap="none" rtlCol="0">
            <a:spAutoFit/>
          </a:bodyPr>
          <a:lstStyle/>
          <a:p>
            <a:r>
              <a:rPr lang="en-US" dirty="0">
                <a:solidFill>
                  <a:schemeClr val="accent2"/>
                </a:solidFill>
              </a:rPr>
              <a:t>3</a:t>
            </a:r>
          </a:p>
        </p:txBody>
      </p:sp>
      <p:sp>
        <p:nvSpPr>
          <p:cNvPr id="126" name="TextBox 125">
            <a:extLst>
              <a:ext uri="{FF2B5EF4-FFF2-40B4-BE49-F238E27FC236}">
                <a16:creationId xmlns:a16="http://schemas.microsoft.com/office/drawing/2014/main" id="{47C4A9A8-B044-2815-1CE5-DBE80A4CA264}"/>
              </a:ext>
            </a:extLst>
          </p:cNvPr>
          <p:cNvSpPr txBox="1"/>
          <p:nvPr/>
        </p:nvSpPr>
        <p:spPr>
          <a:xfrm>
            <a:off x="7451649" y="1316583"/>
            <a:ext cx="301686" cy="369332"/>
          </a:xfrm>
          <a:prstGeom prst="rect">
            <a:avLst/>
          </a:prstGeom>
          <a:noFill/>
        </p:spPr>
        <p:txBody>
          <a:bodyPr wrap="none" rtlCol="0">
            <a:spAutoFit/>
          </a:bodyPr>
          <a:lstStyle/>
          <a:p>
            <a:r>
              <a:rPr lang="en-US" dirty="0">
                <a:solidFill>
                  <a:schemeClr val="accent2"/>
                </a:solidFill>
              </a:rPr>
              <a:t>4</a:t>
            </a:r>
          </a:p>
        </p:txBody>
      </p:sp>
      <p:sp>
        <p:nvSpPr>
          <p:cNvPr id="127" name="TextBox 126">
            <a:extLst>
              <a:ext uri="{FF2B5EF4-FFF2-40B4-BE49-F238E27FC236}">
                <a16:creationId xmlns:a16="http://schemas.microsoft.com/office/drawing/2014/main" id="{F85D3561-39A1-D9C4-1FEB-A13122CEB416}"/>
              </a:ext>
            </a:extLst>
          </p:cNvPr>
          <p:cNvSpPr txBox="1"/>
          <p:nvPr/>
        </p:nvSpPr>
        <p:spPr>
          <a:xfrm>
            <a:off x="7967462" y="1316584"/>
            <a:ext cx="301686" cy="369332"/>
          </a:xfrm>
          <a:prstGeom prst="rect">
            <a:avLst/>
          </a:prstGeom>
          <a:noFill/>
        </p:spPr>
        <p:txBody>
          <a:bodyPr wrap="none" rtlCol="0">
            <a:spAutoFit/>
          </a:bodyPr>
          <a:lstStyle/>
          <a:p>
            <a:r>
              <a:rPr lang="en-US" dirty="0">
                <a:solidFill>
                  <a:schemeClr val="accent2"/>
                </a:solidFill>
              </a:rPr>
              <a:t>5</a:t>
            </a:r>
          </a:p>
        </p:txBody>
      </p:sp>
      <p:sp>
        <p:nvSpPr>
          <p:cNvPr id="128" name="TextBox 127">
            <a:extLst>
              <a:ext uri="{FF2B5EF4-FFF2-40B4-BE49-F238E27FC236}">
                <a16:creationId xmlns:a16="http://schemas.microsoft.com/office/drawing/2014/main" id="{7487FFF2-F15E-FE55-3966-CC22BBE34D30}"/>
              </a:ext>
            </a:extLst>
          </p:cNvPr>
          <p:cNvSpPr txBox="1"/>
          <p:nvPr/>
        </p:nvSpPr>
        <p:spPr>
          <a:xfrm>
            <a:off x="7979187" y="1785506"/>
            <a:ext cx="301686" cy="369332"/>
          </a:xfrm>
          <a:prstGeom prst="rect">
            <a:avLst/>
          </a:prstGeom>
          <a:noFill/>
        </p:spPr>
        <p:txBody>
          <a:bodyPr wrap="none" rtlCol="0">
            <a:spAutoFit/>
          </a:bodyPr>
          <a:lstStyle/>
          <a:p>
            <a:r>
              <a:rPr lang="en-US" dirty="0">
                <a:solidFill>
                  <a:schemeClr val="accent2"/>
                </a:solidFill>
              </a:rPr>
              <a:t>4</a:t>
            </a:r>
          </a:p>
        </p:txBody>
      </p:sp>
      <p:sp>
        <p:nvSpPr>
          <p:cNvPr id="129" name="TextBox 128">
            <a:extLst>
              <a:ext uri="{FF2B5EF4-FFF2-40B4-BE49-F238E27FC236}">
                <a16:creationId xmlns:a16="http://schemas.microsoft.com/office/drawing/2014/main" id="{C18DFA46-AB7F-1922-F23D-63BD224FDCF8}"/>
              </a:ext>
            </a:extLst>
          </p:cNvPr>
          <p:cNvSpPr txBox="1"/>
          <p:nvPr/>
        </p:nvSpPr>
        <p:spPr>
          <a:xfrm>
            <a:off x="7967465" y="2207535"/>
            <a:ext cx="301686" cy="369332"/>
          </a:xfrm>
          <a:prstGeom prst="rect">
            <a:avLst/>
          </a:prstGeom>
          <a:noFill/>
        </p:spPr>
        <p:txBody>
          <a:bodyPr wrap="none" rtlCol="0">
            <a:spAutoFit/>
          </a:bodyPr>
          <a:lstStyle/>
          <a:p>
            <a:r>
              <a:rPr lang="en-US" dirty="0">
                <a:solidFill>
                  <a:schemeClr val="accent2"/>
                </a:solidFill>
              </a:rPr>
              <a:t>4</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65383B92-6A3D-9653-9163-CCBB7728C51B}"/>
                  </a:ext>
                </a:extLst>
              </p:cNvPr>
              <p:cNvSpPr txBox="1"/>
              <p:nvPr/>
            </p:nvSpPr>
            <p:spPr>
              <a:xfrm>
                <a:off x="8553444" y="1123596"/>
                <a:ext cx="3449597" cy="2308324"/>
              </a:xfrm>
              <a:prstGeom prst="rect">
                <a:avLst/>
              </a:prstGeom>
              <a:noFill/>
            </p:spPr>
            <p:txBody>
              <a:bodyPr wrap="square" rtlCol="0">
                <a:spAutoFit/>
              </a:bodyPr>
              <a:lstStyle/>
              <a:p>
                <a:r>
                  <a:rPr lang="en-US" dirty="0"/>
                  <a:t>However, the controller considers not only the immediate state cost but also the expected accumulated cost of passing through states (i.e., if I transition to a state </a:t>
                </a:r>
                <a14:m>
                  <m:oMath xmlns:m="http://schemas.openxmlformats.org/officeDocument/2006/math">
                    <m:r>
                      <a:rPr lang="en-US" i="1">
                        <a:latin typeface="Cambria Math" panose="02040503050406030204" pitchFamily="18" charset="0"/>
                      </a:rPr>
                      <m:t>𝑠</m:t>
                    </m:r>
                  </m:oMath>
                </a14:m>
                <a:r>
                  <a:rPr lang="en-US" dirty="0"/>
                  <a:t>, what kind of costs might I incur transitioning to other states from </a:t>
                </a:r>
                <a14:m>
                  <m:oMath xmlns:m="http://schemas.openxmlformats.org/officeDocument/2006/math">
                    <m:r>
                      <a:rPr lang="en-US" i="1">
                        <a:latin typeface="Cambria Math" panose="02040503050406030204" pitchFamily="18" charset="0"/>
                      </a:rPr>
                      <m:t>𝑠</m:t>
                    </m:r>
                  </m:oMath>
                </a14:m>
                <a:r>
                  <a:rPr lang="en-US" dirty="0"/>
                  <a:t>).  </a:t>
                </a:r>
              </a:p>
            </p:txBody>
          </p:sp>
        </mc:Choice>
        <mc:Fallback xmlns="">
          <p:sp>
            <p:nvSpPr>
              <p:cNvPr id="130" name="TextBox 129">
                <a:extLst>
                  <a:ext uri="{FF2B5EF4-FFF2-40B4-BE49-F238E27FC236}">
                    <a16:creationId xmlns:a16="http://schemas.microsoft.com/office/drawing/2014/main" id="{65383B92-6A3D-9653-9163-CCBB7728C51B}"/>
                  </a:ext>
                </a:extLst>
              </p:cNvPr>
              <p:cNvSpPr txBox="1">
                <a:spLocks noRot="1" noChangeAspect="1" noMove="1" noResize="1" noEditPoints="1" noAdjustHandles="1" noChangeArrowheads="1" noChangeShapeType="1" noTextEdit="1"/>
              </p:cNvSpPr>
              <p:nvPr/>
            </p:nvSpPr>
            <p:spPr>
              <a:xfrm>
                <a:off x="8553444" y="1123596"/>
                <a:ext cx="3449597" cy="2308324"/>
              </a:xfrm>
              <a:prstGeom prst="rect">
                <a:avLst/>
              </a:prstGeom>
              <a:blipFill>
                <a:blip r:embed="rId3"/>
                <a:stretch>
                  <a:fillRect l="-1465" t="-1093" r="-2564" b="-327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5E873BB-1EE1-31D3-F835-6F0BDFE1573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22798889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258DC-798D-C44F-7AA5-C163A7AAB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EF4C3-9B92-D239-9965-A45FB4256ECB}"/>
              </a:ext>
            </a:extLst>
          </p:cNvPr>
          <p:cNvSpPr>
            <a:spLocks noGrp="1"/>
          </p:cNvSpPr>
          <p:nvPr>
            <p:ph type="title"/>
          </p:nvPr>
        </p:nvSpPr>
        <p:spPr/>
        <p:txBody>
          <a:bodyPr/>
          <a:lstStyle/>
          <a:p>
            <a:r>
              <a:rPr lang="en-US" dirty="0"/>
              <a:t>Inverse Optimal Control for LMDPs with Delayed Observations </a:t>
            </a:r>
          </a:p>
        </p:txBody>
      </p:sp>
      <p:grpSp>
        <p:nvGrpSpPr>
          <p:cNvPr id="9" name="Group 8">
            <a:extLst>
              <a:ext uri="{FF2B5EF4-FFF2-40B4-BE49-F238E27FC236}">
                <a16:creationId xmlns:a16="http://schemas.microsoft.com/office/drawing/2014/main" id="{CD61BF0E-39E8-0D6B-CCD2-B84D17207E11}"/>
              </a:ext>
            </a:extLst>
          </p:cNvPr>
          <p:cNvGrpSpPr/>
          <p:nvPr/>
        </p:nvGrpSpPr>
        <p:grpSpPr>
          <a:xfrm>
            <a:off x="2182930" y="2256223"/>
            <a:ext cx="7826140" cy="2264406"/>
            <a:chOff x="2182930" y="2256223"/>
            <a:chExt cx="7826140" cy="2264406"/>
          </a:xfrm>
        </p:grpSpPr>
        <p:pic>
          <p:nvPicPr>
            <p:cNvPr id="5" name="Picture 4">
              <a:extLst>
                <a:ext uri="{FF2B5EF4-FFF2-40B4-BE49-F238E27FC236}">
                  <a16:creationId xmlns:a16="http://schemas.microsoft.com/office/drawing/2014/main" id="{6C7DEA45-7AE3-8999-58DD-AD90A159B649}"/>
                </a:ext>
              </a:extLst>
            </p:cNvPr>
            <p:cNvPicPr>
              <a:picLocks noChangeAspect="1"/>
            </p:cNvPicPr>
            <p:nvPr/>
          </p:nvPicPr>
          <p:blipFill>
            <a:blip r:embed="rId2"/>
            <a:srcRect/>
            <a:stretch/>
          </p:blipFill>
          <p:spPr>
            <a:xfrm>
              <a:off x="2182930" y="2256223"/>
              <a:ext cx="7826140" cy="1615258"/>
            </a:xfrm>
            <a:prstGeom prst="rect">
              <a:avLst/>
            </a:prstGeom>
          </p:spPr>
        </p:pic>
        <p:pic>
          <p:nvPicPr>
            <p:cNvPr id="4" name="Picture 3">
              <a:extLst>
                <a:ext uri="{FF2B5EF4-FFF2-40B4-BE49-F238E27FC236}">
                  <a16:creationId xmlns:a16="http://schemas.microsoft.com/office/drawing/2014/main" id="{EA8D9359-BC8F-7709-867D-1F2FB17AA123}"/>
                </a:ext>
              </a:extLst>
            </p:cNvPr>
            <p:cNvPicPr>
              <a:picLocks noChangeAspect="1"/>
            </p:cNvPicPr>
            <p:nvPr/>
          </p:nvPicPr>
          <p:blipFill>
            <a:blip r:embed="rId3"/>
            <a:stretch>
              <a:fillRect/>
            </a:stretch>
          </p:blipFill>
          <p:spPr>
            <a:xfrm>
              <a:off x="8452351" y="3248297"/>
              <a:ext cx="147275" cy="1188720"/>
            </a:xfrm>
            <a:prstGeom prst="rect">
              <a:avLst/>
            </a:prstGeom>
          </p:spPr>
        </p:pic>
        <p:sp>
          <p:nvSpPr>
            <p:cNvPr id="6" name="Rectangle 5">
              <a:extLst>
                <a:ext uri="{FF2B5EF4-FFF2-40B4-BE49-F238E27FC236}">
                  <a16:creationId xmlns:a16="http://schemas.microsoft.com/office/drawing/2014/main" id="{FC158133-66F9-D358-10E8-5217CEEB4E40}"/>
                </a:ext>
              </a:extLst>
            </p:cNvPr>
            <p:cNvSpPr/>
            <p:nvPr/>
          </p:nvSpPr>
          <p:spPr>
            <a:xfrm>
              <a:off x="9832369" y="3277456"/>
              <a:ext cx="176701" cy="12431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309854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258DC-798D-C44F-7AA5-C163A7AAB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EF4C3-9B92-D239-9965-A45FB4256ECB}"/>
              </a:ext>
            </a:extLst>
          </p:cNvPr>
          <p:cNvSpPr>
            <a:spLocks noGrp="1"/>
          </p:cNvSpPr>
          <p:nvPr>
            <p:ph type="title"/>
          </p:nvPr>
        </p:nvSpPr>
        <p:spPr/>
        <p:txBody>
          <a:bodyPr/>
          <a:lstStyle/>
          <a:p>
            <a:r>
              <a:rPr lang="en-US" dirty="0"/>
              <a:t>Inverse Optimal Control for LMDPs with Delayed Observations </a:t>
            </a:r>
          </a:p>
        </p:txBody>
      </p:sp>
      <p:sp>
        <p:nvSpPr>
          <p:cNvPr id="4" name="Content Placeholder 2">
            <a:extLst>
              <a:ext uri="{FF2B5EF4-FFF2-40B4-BE49-F238E27FC236}">
                <a16:creationId xmlns:a16="http://schemas.microsoft.com/office/drawing/2014/main" id="{D8AF5E74-A64A-882E-8619-724F2E1AF0C1}"/>
              </a:ext>
            </a:extLst>
          </p:cNvPr>
          <p:cNvSpPr>
            <a:spLocks noGrp="1"/>
          </p:cNvSpPr>
          <p:nvPr>
            <p:ph idx="1"/>
          </p:nvPr>
        </p:nvSpPr>
        <p:spPr>
          <a:xfrm>
            <a:off x="838200" y="4561725"/>
            <a:ext cx="10515600" cy="1615237"/>
          </a:xfrm>
        </p:spPr>
        <p:txBody>
          <a:bodyPr/>
          <a:lstStyle/>
          <a:p>
            <a:r>
              <a:rPr lang="en-US" dirty="0"/>
              <a:t>Training over multiple runs can be handled by adding another exterior summation and normalizing constant over the number of runs. </a:t>
            </a:r>
          </a:p>
        </p:txBody>
      </p:sp>
      <p:grpSp>
        <p:nvGrpSpPr>
          <p:cNvPr id="3" name="Group 2">
            <a:extLst>
              <a:ext uri="{FF2B5EF4-FFF2-40B4-BE49-F238E27FC236}">
                <a16:creationId xmlns:a16="http://schemas.microsoft.com/office/drawing/2014/main" id="{8C9E2A26-E58C-9161-2F63-918B207A93A0}"/>
              </a:ext>
            </a:extLst>
          </p:cNvPr>
          <p:cNvGrpSpPr/>
          <p:nvPr/>
        </p:nvGrpSpPr>
        <p:grpSpPr>
          <a:xfrm>
            <a:off x="2182930" y="2256223"/>
            <a:ext cx="7826140" cy="2264406"/>
            <a:chOff x="2182930" y="2256223"/>
            <a:chExt cx="7826140" cy="2264406"/>
          </a:xfrm>
        </p:grpSpPr>
        <p:pic>
          <p:nvPicPr>
            <p:cNvPr id="6" name="Picture 5">
              <a:extLst>
                <a:ext uri="{FF2B5EF4-FFF2-40B4-BE49-F238E27FC236}">
                  <a16:creationId xmlns:a16="http://schemas.microsoft.com/office/drawing/2014/main" id="{6A6D718F-1965-B472-729C-F6E5D32A5D3D}"/>
                </a:ext>
              </a:extLst>
            </p:cNvPr>
            <p:cNvPicPr>
              <a:picLocks noChangeAspect="1"/>
            </p:cNvPicPr>
            <p:nvPr/>
          </p:nvPicPr>
          <p:blipFill>
            <a:blip r:embed="rId2"/>
            <a:srcRect/>
            <a:stretch/>
          </p:blipFill>
          <p:spPr>
            <a:xfrm>
              <a:off x="2182930" y="2256223"/>
              <a:ext cx="7826140" cy="1615258"/>
            </a:xfrm>
            <a:prstGeom prst="rect">
              <a:avLst/>
            </a:prstGeom>
          </p:spPr>
        </p:pic>
        <p:pic>
          <p:nvPicPr>
            <p:cNvPr id="7" name="Picture 6">
              <a:extLst>
                <a:ext uri="{FF2B5EF4-FFF2-40B4-BE49-F238E27FC236}">
                  <a16:creationId xmlns:a16="http://schemas.microsoft.com/office/drawing/2014/main" id="{E4177A5F-7BC9-D587-F317-6FD9BBE68F7B}"/>
                </a:ext>
              </a:extLst>
            </p:cNvPr>
            <p:cNvPicPr>
              <a:picLocks noChangeAspect="1"/>
            </p:cNvPicPr>
            <p:nvPr/>
          </p:nvPicPr>
          <p:blipFill>
            <a:blip r:embed="rId3"/>
            <a:stretch>
              <a:fillRect/>
            </a:stretch>
          </p:blipFill>
          <p:spPr>
            <a:xfrm>
              <a:off x="8452351" y="3248297"/>
              <a:ext cx="147275" cy="1188720"/>
            </a:xfrm>
            <a:prstGeom prst="rect">
              <a:avLst/>
            </a:prstGeom>
          </p:spPr>
        </p:pic>
        <p:sp>
          <p:nvSpPr>
            <p:cNvPr id="8" name="Rectangle 7">
              <a:extLst>
                <a:ext uri="{FF2B5EF4-FFF2-40B4-BE49-F238E27FC236}">
                  <a16:creationId xmlns:a16="http://schemas.microsoft.com/office/drawing/2014/main" id="{4A065463-42D7-B817-57F2-1F46782EEA8C}"/>
                </a:ext>
              </a:extLst>
            </p:cNvPr>
            <p:cNvSpPr/>
            <p:nvPr/>
          </p:nvSpPr>
          <p:spPr>
            <a:xfrm>
              <a:off x="9832369" y="3277456"/>
              <a:ext cx="176701" cy="12431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072104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F0CF3-FC67-46AD-3EA9-0DE9F8CB211E}"/>
              </a:ext>
            </a:extLst>
          </p:cNvPr>
          <p:cNvSpPr>
            <a:spLocks noGrp="1"/>
          </p:cNvSpPr>
          <p:nvPr>
            <p:ph type="title"/>
          </p:nvPr>
        </p:nvSpPr>
        <p:spPr/>
        <p:txBody>
          <a:bodyPr/>
          <a:lstStyle/>
          <a:p>
            <a:r>
              <a:rPr lang="en-US" dirty="0"/>
              <a:t>Unknown Length of the Delay</a:t>
            </a:r>
          </a:p>
        </p:txBody>
      </p:sp>
      <p:sp>
        <p:nvSpPr>
          <p:cNvPr id="3" name="Content Placeholder 2">
            <a:extLst>
              <a:ext uri="{FF2B5EF4-FFF2-40B4-BE49-F238E27FC236}">
                <a16:creationId xmlns:a16="http://schemas.microsoft.com/office/drawing/2014/main" id="{793FED38-0E3D-8826-B179-694F5C7AF8F7}"/>
              </a:ext>
            </a:extLst>
          </p:cNvPr>
          <p:cNvSpPr>
            <a:spLocks noGrp="1"/>
          </p:cNvSpPr>
          <p:nvPr>
            <p:ph idx="1"/>
          </p:nvPr>
        </p:nvSpPr>
        <p:spPr/>
        <p:txBody>
          <a:bodyPr/>
          <a:lstStyle/>
          <a:p>
            <a:r>
              <a:rPr lang="en-US" dirty="0"/>
              <a:t>In many scenarios, especially when observing human controllers, the actual length of the delay is unknown. </a:t>
            </a:r>
          </a:p>
        </p:txBody>
      </p:sp>
    </p:spTree>
    <p:extLst>
      <p:ext uri="{BB962C8B-B14F-4D97-AF65-F5344CB8AC3E}">
        <p14:creationId xmlns:p14="http://schemas.microsoft.com/office/powerpoint/2010/main" val="13947964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F0CF3-FC67-46AD-3EA9-0DE9F8CB211E}"/>
              </a:ext>
            </a:extLst>
          </p:cNvPr>
          <p:cNvSpPr>
            <a:spLocks noGrp="1"/>
          </p:cNvSpPr>
          <p:nvPr>
            <p:ph type="title"/>
          </p:nvPr>
        </p:nvSpPr>
        <p:spPr/>
        <p:txBody>
          <a:bodyPr/>
          <a:lstStyle/>
          <a:p>
            <a:r>
              <a:rPr lang="en-US" dirty="0"/>
              <a:t>Unknown Length of the Delay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3FED38-0E3D-8826-B179-694F5C7AF8F7}"/>
                  </a:ext>
                </a:extLst>
              </p:cNvPr>
              <p:cNvSpPr>
                <a:spLocks noGrp="1"/>
              </p:cNvSpPr>
              <p:nvPr>
                <p:ph idx="1"/>
              </p:nvPr>
            </p:nvSpPr>
            <p:spPr/>
            <p:txBody>
              <a:bodyPr/>
              <a:lstStyle/>
              <a:p>
                <a:r>
                  <a:rPr lang="en-US" dirty="0"/>
                  <a:t>In many scenarios, especially when observing human controllers, the actual length of the delay is unknown.</a:t>
                </a:r>
              </a:p>
              <a:p>
                <a:r>
                  <a:rPr lang="en-US" dirty="0"/>
                  <a:t>By formulating this uncertainty about the delay as a multiple changepoint problem, we can infer the most likely partitioning of a run </a:t>
                </a:r>
                <a14:m>
                  <m:oMath xmlns:m="http://schemas.openxmlformats.org/officeDocument/2006/math">
                    <m:r>
                      <a:rPr lang="en-US" b="0" i="1" smtClean="0">
                        <a:latin typeface="Cambria Math" panose="02040503050406030204" pitchFamily="18" charset="0"/>
                      </a:rPr>
                      <m:t>𝑟</m:t>
                    </m:r>
                  </m:oMath>
                </a14:m>
                <a:r>
                  <a:rPr lang="en-US" dirty="0"/>
                  <a:t>. </a:t>
                </a:r>
              </a:p>
            </p:txBody>
          </p:sp>
        </mc:Choice>
        <mc:Fallback xmlns="">
          <p:sp>
            <p:nvSpPr>
              <p:cNvPr id="3" name="Content Placeholder 2">
                <a:extLst>
                  <a:ext uri="{FF2B5EF4-FFF2-40B4-BE49-F238E27FC236}">
                    <a16:creationId xmlns:a16="http://schemas.microsoft.com/office/drawing/2014/main" id="{793FED38-0E3D-8826-B179-694F5C7AF8F7}"/>
                  </a:ext>
                </a:extLst>
              </p:cNvPr>
              <p:cNvSpPr>
                <a:spLocks noGrp="1" noRot="1" noChangeAspect="1" noMove="1" noResize="1" noEditPoints="1" noAdjustHandles="1" noChangeArrowheads="1" noChangeShapeType="1" noTextEdit="1"/>
              </p:cNvSpPr>
              <p:nvPr>
                <p:ph idx="1"/>
              </p:nvPr>
            </p:nvSpPr>
            <p:spPr>
              <a:blipFill>
                <a:blip r:embed="rId2"/>
                <a:stretch>
                  <a:fillRect l="-1086" t="-2326" r="-121"/>
                </a:stretch>
              </a:blipFill>
            </p:spPr>
            <p:txBody>
              <a:bodyPr/>
              <a:lstStyle/>
              <a:p>
                <a:r>
                  <a:rPr lang="en-US">
                    <a:noFill/>
                  </a:rPr>
                  <a:t> </a:t>
                </a:r>
              </a:p>
            </p:txBody>
          </p:sp>
        </mc:Fallback>
      </mc:AlternateContent>
    </p:spTree>
    <p:extLst>
      <p:ext uri="{BB962C8B-B14F-4D97-AF65-F5344CB8AC3E}">
        <p14:creationId xmlns:p14="http://schemas.microsoft.com/office/powerpoint/2010/main" val="24797889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First, we assume that we can map a run </a:t>
                </a:r>
                <a14:m>
                  <m:oMath xmlns:m="http://schemas.openxmlformats.org/officeDocument/2006/math">
                    <m:r>
                      <a:rPr lang="en-US" i="1">
                        <a:latin typeface="Cambria Math" panose="02040503050406030204" pitchFamily="18" charset="0"/>
                      </a:rPr>
                      <m:t>𝑟</m:t>
                    </m:r>
                  </m:oMath>
                </a14:m>
                <a:r>
                  <a:rPr lang="en-US" dirty="0"/>
                  <a:t> to a global state space to get a global trajectory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r>
                          <a:rPr lang="en-US" i="1">
                            <a:latin typeface="Cambria Math" panose="02040503050406030204" pitchFamily="18" charset="0"/>
                          </a:rPr>
                          <m:t>}</m:t>
                        </m:r>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oMath>
                </a14:m>
                <a:r>
                  <a:rPr lang="en-US" dirty="0"/>
                  <a:t> such that this global trajectory that can be partitioned into sub-trajectories corresponding to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=1,…,</m:t>
                    </m:r>
                    <m:r>
                      <a:rPr lang="en-US" i="1">
                        <a:latin typeface="Cambria Math" panose="02040503050406030204" pitchFamily="18" charset="0"/>
                      </a:rPr>
                      <m:t>𝐾</m:t>
                    </m:r>
                  </m:oMath>
                </a14:m>
                <a:r>
                  <a:rPr lang="en-US" dirty="0"/>
                  <a:t> localized state spaces.  </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4537870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First, we assume that we can map a run </a:t>
                </a:r>
                <a14:m>
                  <m:oMath xmlns:m="http://schemas.openxmlformats.org/officeDocument/2006/math">
                    <m:r>
                      <a:rPr lang="en-US" i="1">
                        <a:latin typeface="Cambria Math" panose="02040503050406030204" pitchFamily="18" charset="0"/>
                      </a:rPr>
                      <m:t>𝑟</m:t>
                    </m:r>
                  </m:oMath>
                </a14:m>
                <a:r>
                  <a:rPr lang="en-US" dirty="0"/>
                  <a:t> to a global state space to get a global trajectory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r>
                          <a:rPr lang="en-US" i="1">
                            <a:latin typeface="Cambria Math" panose="02040503050406030204" pitchFamily="18" charset="0"/>
                          </a:rPr>
                          <m:t>}</m:t>
                        </m:r>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oMath>
                </a14:m>
                <a:r>
                  <a:rPr lang="en-US" dirty="0"/>
                  <a:t> such that this global trajectory that can be partitioned into sub-trajectories corresponding to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state spaces.  </a:t>
                </a:r>
              </a:p>
              <a:p>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such that </a:t>
                </a:r>
                <a14:m>
                  <m:oMath xmlns:m="http://schemas.openxmlformats.org/officeDocument/2006/math">
                    <m:r>
                      <a:rPr lang="en-US" b="0" i="1" smtClean="0">
                        <a:latin typeface="Cambria Math" panose="02040503050406030204" pitchFamily="18" charset="0"/>
                      </a:rPr>
                      <m:t>𝑛</m:t>
                    </m:r>
                  </m:oMath>
                </a14:m>
                <a:r>
                  <a:rPr lang="en-US" dirty="0"/>
                  <a:t> indexes the end transition generated from the state space </a:t>
                </a:r>
                <a14:m>
                  <m:oMath xmlns:m="http://schemas.openxmlformats.org/officeDocument/2006/math">
                    <m:r>
                      <a:rPr lang="en-US" b="0" i="1" smtClean="0">
                        <a:latin typeface="Cambria Math" panose="02040503050406030204" pitchFamily="18" charset="0"/>
                      </a:rPr>
                      <m:t>𝑘</m:t>
                    </m:r>
                  </m:oMath>
                </a14:m>
                <a:r>
                  <a:rPr lang="en-US" dirty="0"/>
                  <a:t>, then for a run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b="0" i="1" dirty="0" smtClean="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sub>
                    </m:sSub>
                  </m:oMath>
                </a14:m>
                <a:r>
                  <a:rPr lang="en-US" dirty="0"/>
                  <a:t>.</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1448"/>
                </a:stretch>
              </a:blipFill>
            </p:spPr>
            <p:txBody>
              <a:bodyPr/>
              <a:lstStyle/>
              <a:p>
                <a:r>
                  <a:rPr lang="en-US">
                    <a:noFill/>
                  </a:rPr>
                  <a:t> </a:t>
                </a:r>
              </a:p>
            </p:txBody>
          </p:sp>
        </mc:Fallback>
      </mc:AlternateContent>
    </p:spTree>
    <p:extLst>
      <p:ext uri="{BB962C8B-B14F-4D97-AF65-F5344CB8AC3E}">
        <p14:creationId xmlns:p14="http://schemas.microsoft.com/office/powerpoint/2010/main" val="169882647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First, we assume that we can map a run </a:t>
                </a:r>
                <a14:m>
                  <m:oMath xmlns:m="http://schemas.openxmlformats.org/officeDocument/2006/math">
                    <m:r>
                      <a:rPr lang="en-US" i="1">
                        <a:latin typeface="Cambria Math" panose="02040503050406030204" pitchFamily="18" charset="0"/>
                      </a:rPr>
                      <m:t>𝑟</m:t>
                    </m:r>
                  </m:oMath>
                </a14:m>
                <a:r>
                  <a:rPr lang="en-US" dirty="0"/>
                  <a:t> to a global state space to get a global trajectory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r>
                          <a:rPr lang="en-US" i="1">
                            <a:latin typeface="Cambria Math" panose="02040503050406030204" pitchFamily="18" charset="0"/>
                          </a:rPr>
                          <m:t>}</m:t>
                        </m:r>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oMath>
                </a14:m>
                <a:r>
                  <a:rPr lang="en-US" dirty="0"/>
                  <a:t> such that this global trajectory that can be partitioned into sub-trajectories corresponding to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state spaces.  </a:t>
                </a:r>
              </a:p>
              <a:p>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such that </a:t>
                </a:r>
                <a14:m>
                  <m:oMath xmlns:m="http://schemas.openxmlformats.org/officeDocument/2006/math">
                    <m:r>
                      <a:rPr lang="en-US" b="0" i="1" smtClean="0">
                        <a:latin typeface="Cambria Math" panose="02040503050406030204" pitchFamily="18" charset="0"/>
                      </a:rPr>
                      <m:t>𝑛</m:t>
                    </m:r>
                  </m:oMath>
                </a14:m>
                <a:r>
                  <a:rPr lang="en-US" dirty="0"/>
                  <a:t> indexes the end transition generated from the state space </a:t>
                </a:r>
                <a14:m>
                  <m:oMath xmlns:m="http://schemas.openxmlformats.org/officeDocument/2006/math">
                    <m:r>
                      <a:rPr lang="en-US" b="0" i="1" smtClean="0">
                        <a:latin typeface="Cambria Math" panose="02040503050406030204" pitchFamily="18" charset="0"/>
                      </a:rPr>
                      <m:t>𝑘</m:t>
                    </m:r>
                  </m:oMath>
                </a14:m>
                <a:r>
                  <a:rPr lang="en-US" dirty="0"/>
                  <a:t>, then for a run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b="0" i="1" dirty="0" smtClean="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sub>
                    </m:sSub>
                  </m:oMath>
                </a14:m>
                <a:r>
                  <a:rPr lang="en-US" dirty="0"/>
                  <a:t>.</a:t>
                </a:r>
              </a:p>
              <a:p>
                <a:r>
                  <a:rPr lang="en-US" dirty="0"/>
                  <a:t>Recall that there is also an environmental data vector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that corresponds to each state space </a:t>
                </a:r>
                <a14:m>
                  <m:oMath xmlns:m="http://schemas.openxmlformats.org/officeDocument/2006/math">
                    <m:r>
                      <a:rPr lang="en-US" b="0" i="1" smtClean="0">
                        <a:latin typeface="Cambria Math" panose="02040503050406030204" pitchFamily="18" charset="0"/>
                      </a:rPr>
                      <m:t>𝑘</m:t>
                    </m:r>
                  </m:oMath>
                </a14:m>
                <a:r>
                  <a:rPr lang="en-US" dirty="0"/>
                  <a:t> as well. </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1448"/>
                </a:stretch>
              </a:blipFill>
            </p:spPr>
            <p:txBody>
              <a:bodyPr/>
              <a:lstStyle/>
              <a:p>
                <a:r>
                  <a:rPr lang="en-US">
                    <a:noFill/>
                  </a:rPr>
                  <a:t> </a:t>
                </a:r>
              </a:p>
            </p:txBody>
          </p:sp>
        </mc:Fallback>
      </mc:AlternateContent>
    </p:spTree>
    <p:extLst>
      <p:ext uri="{BB962C8B-B14F-4D97-AF65-F5344CB8AC3E}">
        <p14:creationId xmlns:p14="http://schemas.microsoft.com/office/powerpoint/2010/main" val="35987292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 (i.e.,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3836423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 (i.e.,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a:p>
                <a:r>
                  <a:rPr lang="en-US" dirty="0"/>
                  <a:t>Also, let the number of unknown partition points be </a:t>
                </a:r>
                <a14:m>
                  <m:oMath xmlns:m="http://schemas.openxmlformats.org/officeDocument/2006/math">
                    <m:r>
                      <a:rPr lang="en-US" b="0" i="1" smtClean="0">
                        <a:latin typeface="Cambria Math" panose="02040503050406030204" pitchFamily="18" charset="0"/>
                      </a:rPr>
                      <m:t>𝑤</m:t>
                    </m:r>
                    <m:r>
                      <a:rPr lang="en-US" b="0" i="0"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6298311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 (i.e.,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a:p>
                <a:r>
                  <a:rPr lang="en-US" dirty="0"/>
                  <a:t>Also, let the number of unknown partition points be </a:t>
                </a:r>
                <a14:m>
                  <m:oMath xmlns:m="http://schemas.openxmlformats.org/officeDocument/2006/math">
                    <m:r>
                      <a:rPr lang="en-US" b="0" i="1" smtClean="0">
                        <a:latin typeface="Cambria Math" panose="02040503050406030204" pitchFamily="18" charset="0"/>
                      </a:rPr>
                      <m:t>𝑤</m:t>
                    </m:r>
                    <m:r>
                      <a:rPr lang="en-US" b="0" i="0"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a:t>
                </a:r>
              </a:p>
              <a:p>
                <a:r>
                  <a:rPr lang="en-US" dirty="0"/>
                  <a:t>Thus, for our multiple changepoint problem we want to infer </a:t>
                </a: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where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the parameter vector for the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a:t>
                </a:r>
                <a:r>
                  <a:rPr lang="en-US" b="1"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𝒔</m:t>
                        </m:r>
                      </m:e>
                      <m:sub>
                        <m:r>
                          <a:rPr lang="en-US" i="1">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𝑤</m:t>
                    </m:r>
                  </m:oMath>
                </a14:m>
                <a:r>
                  <a:rPr lang="en-US" b="1" dirty="0"/>
                  <a:t> </a:t>
                </a:r>
                <a:r>
                  <a:rPr lang="en-US" dirty="0"/>
                  <a:t>as previously defined.</a:t>
                </a:r>
                <a:endParaRPr lang="en-US" b="1" dirty="0"/>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483"/>
                </a:stretch>
              </a:blipFill>
            </p:spPr>
            <p:txBody>
              <a:bodyPr/>
              <a:lstStyle/>
              <a:p>
                <a:r>
                  <a:rPr lang="en-US">
                    <a:noFill/>
                  </a:rPr>
                  <a:t> </a:t>
                </a:r>
              </a:p>
            </p:txBody>
          </p:sp>
        </mc:Fallback>
      </mc:AlternateContent>
    </p:spTree>
    <p:extLst>
      <p:ext uri="{BB962C8B-B14F-4D97-AF65-F5344CB8AC3E}">
        <p14:creationId xmlns:p14="http://schemas.microsoft.com/office/powerpoint/2010/main" val="1078501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15A2-7D38-B2FE-5307-E0995B93076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5841E0-6CE0-0980-81FC-11AC93BB55F9}"/>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0A30F6AC-F7FA-4444-74DF-CDCF3AD8ED7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5AFE4A84-3E51-2A4A-9FCE-A67AD25049A5}"/>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1368113-578F-18CB-49D1-2BFDC5C4FCD1}"/>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8D931C0-C3FE-B0DC-DCA4-F7983421C374}"/>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C73006BA-4CE1-D5F6-050C-04EA6ED23395}"/>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51950853-92CA-A5BB-93B3-C833552BE21F}"/>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AFCAD6BF-64DF-2DC1-6A8B-03DF24441F9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4C3295DD-2661-7EAB-9592-B5022165FA33}"/>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04142843-36C1-44A3-99A4-79B17247BE6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9947188C-53D7-F437-40BA-7AAE85A9D2C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833913CA-5732-DFA5-FF35-161F89CF51D2}"/>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3B7FA2CC-DFF2-BF68-8B15-4F063D87FA8F}"/>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2B077D45-2A75-E403-F456-4E547450541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21B763BD-8099-35B3-5376-EB6531925F26}"/>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93DFEFC9-5277-4898-368E-6BA9AE9A165C}"/>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4996F19F-2671-B624-FBBE-240EE578402E}"/>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F1F5F11E-CEAC-9383-5300-078250E20FCD}"/>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BA202C0A-7404-5CED-CC52-8FB1CD97044E}"/>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D6291B2A-D66E-580A-3DAE-62B93085D24F}"/>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909721E-832E-7CCE-660F-7A270C5F495E}"/>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51A1E39-8266-7246-0F0B-86626BE475BC}"/>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2B9277DA-25C5-7643-9EC3-94C42921FC1D}"/>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487044E-0409-83EE-4D41-7D7D4363595F}"/>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8A0A77-BF48-797A-4566-AC7C663CB594}"/>
              </a:ext>
            </a:extLst>
          </p:cNvPr>
          <p:cNvSpPr txBox="1"/>
          <p:nvPr/>
        </p:nvSpPr>
        <p:spPr>
          <a:xfrm>
            <a:off x="3862780" y="4854721"/>
            <a:ext cx="301686" cy="369332"/>
          </a:xfrm>
          <a:prstGeom prst="rect">
            <a:avLst/>
          </a:prstGeom>
          <a:noFill/>
        </p:spPr>
        <p:txBody>
          <a:bodyPr wrap="none" rtlCol="0">
            <a:spAutoFit/>
          </a:bodyPr>
          <a:lstStyle/>
          <a:p>
            <a:r>
              <a:rPr lang="en-US" dirty="0">
                <a:solidFill>
                  <a:schemeClr val="accent2"/>
                </a:solidFill>
              </a:rPr>
              <a:t>0</a:t>
            </a:r>
          </a:p>
        </p:txBody>
      </p:sp>
      <p:sp>
        <p:nvSpPr>
          <p:cNvPr id="37" name="TextBox 36">
            <a:extLst>
              <a:ext uri="{FF2B5EF4-FFF2-40B4-BE49-F238E27FC236}">
                <a16:creationId xmlns:a16="http://schemas.microsoft.com/office/drawing/2014/main" id="{83353CD2-44C1-0803-1E1F-F8BAAF7CDF28}"/>
              </a:ext>
            </a:extLst>
          </p:cNvPr>
          <p:cNvSpPr txBox="1"/>
          <p:nvPr/>
        </p:nvSpPr>
        <p:spPr>
          <a:xfrm>
            <a:off x="3700267" y="4481803"/>
            <a:ext cx="359394" cy="369332"/>
          </a:xfrm>
          <a:prstGeom prst="rect">
            <a:avLst/>
          </a:prstGeom>
          <a:noFill/>
        </p:spPr>
        <p:txBody>
          <a:bodyPr wrap="none" rtlCol="0">
            <a:spAutoFit/>
          </a:bodyPr>
          <a:lstStyle/>
          <a:p>
            <a:r>
              <a:rPr lang="en-US" dirty="0">
                <a:solidFill>
                  <a:schemeClr val="accent2"/>
                </a:solidFill>
              </a:rPr>
              <a:t>.1</a:t>
            </a:r>
          </a:p>
        </p:txBody>
      </p:sp>
      <p:sp>
        <p:nvSpPr>
          <p:cNvPr id="38" name="TextBox 37">
            <a:extLst>
              <a:ext uri="{FF2B5EF4-FFF2-40B4-BE49-F238E27FC236}">
                <a16:creationId xmlns:a16="http://schemas.microsoft.com/office/drawing/2014/main" id="{9A151F6B-60C3-EFB0-BFDA-A65522AE1195}"/>
              </a:ext>
            </a:extLst>
          </p:cNvPr>
          <p:cNvSpPr txBox="1"/>
          <p:nvPr/>
        </p:nvSpPr>
        <p:spPr>
          <a:xfrm>
            <a:off x="4216080" y="4915555"/>
            <a:ext cx="359394" cy="369332"/>
          </a:xfrm>
          <a:prstGeom prst="rect">
            <a:avLst/>
          </a:prstGeom>
          <a:noFill/>
        </p:spPr>
        <p:txBody>
          <a:bodyPr wrap="none" rtlCol="0">
            <a:spAutoFit/>
          </a:bodyPr>
          <a:lstStyle/>
          <a:p>
            <a:r>
              <a:rPr lang="en-US" dirty="0">
                <a:solidFill>
                  <a:schemeClr val="accent2"/>
                </a:solidFill>
              </a:rPr>
              <a:t>.1</a:t>
            </a:r>
          </a:p>
        </p:txBody>
      </p:sp>
      <p:sp>
        <p:nvSpPr>
          <p:cNvPr id="39" name="TextBox 38">
            <a:extLst>
              <a:ext uri="{FF2B5EF4-FFF2-40B4-BE49-F238E27FC236}">
                <a16:creationId xmlns:a16="http://schemas.microsoft.com/office/drawing/2014/main" id="{358B4657-8FBD-BCF7-4414-634511C6D834}"/>
              </a:ext>
            </a:extLst>
          </p:cNvPr>
          <p:cNvSpPr txBox="1"/>
          <p:nvPr/>
        </p:nvSpPr>
        <p:spPr>
          <a:xfrm>
            <a:off x="4216081" y="4493528"/>
            <a:ext cx="359394" cy="369332"/>
          </a:xfrm>
          <a:prstGeom prst="rect">
            <a:avLst/>
          </a:prstGeom>
          <a:noFill/>
        </p:spPr>
        <p:txBody>
          <a:bodyPr wrap="none" rtlCol="0">
            <a:spAutoFit/>
          </a:bodyPr>
          <a:lstStyle/>
          <a:p>
            <a:r>
              <a:rPr lang="en-US" dirty="0">
                <a:solidFill>
                  <a:schemeClr val="accent2"/>
                </a:solidFill>
              </a:rPr>
              <a:t>.1</a:t>
            </a:r>
          </a:p>
        </p:txBody>
      </p:sp>
      <p:sp>
        <p:nvSpPr>
          <p:cNvPr id="40" name="TextBox 39">
            <a:extLst>
              <a:ext uri="{FF2B5EF4-FFF2-40B4-BE49-F238E27FC236}">
                <a16:creationId xmlns:a16="http://schemas.microsoft.com/office/drawing/2014/main" id="{33575DE0-3740-4299-FF52-190AEF80A244}"/>
              </a:ext>
            </a:extLst>
          </p:cNvPr>
          <p:cNvSpPr txBox="1"/>
          <p:nvPr/>
        </p:nvSpPr>
        <p:spPr>
          <a:xfrm>
            <a:off x="3700270" y="4012886"/>
            <a:ext cx="301686" cy="369332"/>
          </a:xfrm>
          <a:prstGeom prst="rect">
            <a:avLst/>
          </a:prstGeom>
          <a:noFill/>
        </p:spPr>
        <p:txBody>
          <a:bodyPr wrap="none" rtlCol="0">
            <a:spAutoFit/>
          </a:bodyPr>
          <a:lstStyle/>
          <a:p>
            <a:r>
              <a:rPr lang="en-US" dirty="0">
                <a:solidFill>
                  <a:schemeClr val="accent2"/>
                </a:solidFill>
              </a:rPr>
              <a:t>2</a:t>
            </a:r>
          </a:p>
        </p:txBody>
      </p:sp>
      <p:sp>
        <p:nvSpPr>
          <p:cNvPr id="42" name="TextBox 41">
            <a:extLst>
              <a:ext uri="{FF2B5EF4-FFF2-40B4-BE49-F238E27FC236}">
                <a16:creationId xmlns:a16="http://schemas.microsoft.com/office/drawing/2014/main" id="{772CFEFB-E8B3-340D-027C-47D72C602D2B}"/>
              </a:ext>
            </a:extLst>
          </p:cNvPr>
          <p:cNvSpPr txBox="1"/>
          <p:nvPr/>
        </p:nvSpPr>
        <p:spPr>
          <a:xfrm>
            <a:off x="4216083" y="4024610"/>
            <a:ext cx="301686" cy="369332"/>
          </a:xfrm>
          <a:prstGeom prst="rect">
            <a:avLst/>
          </a:prstGeom>
          <a:noFill/>
        </p:spPr>
        <p:txBody>
          <a:bodyPr wrap="none" rtlCol="0">
            <a:spAutoFit/>
          </a:bodyPr>
          <a:lstStyle/>
          <a:p>
            <a:r>
              <a:rPr lang="en-US" dirty="0">
                <a:solidFill>
                  <a:schemeClr val="accent2"/>
                </a:solidFill>
              </a:rPr>
              <a:t>2</a:t>
            </a:r>
          </a:p>
        </p:txBody>
      </p:sp>
      <p:sp>
        <p:nvSpPr>
          <p:cNvPr id="43" name="TextBox 42">
            <a:extLst>
              <a:ext uri="{FF2B5EF4-FFF2-40B4-BE49-F238E27FC236}">
                <a16:creationId xmlns:a16="http://schemas.microsoft.com/office/drawing/2014/main" id="{68CB4E3A-6349-0959-58A7-BD11C0B2AFEF}"/>
              </a:ext>
            </a:extLst>
          </p:cNvPr>
          <p:cNvSpPr txBox="1"/>
          <p:nvPr/>
        </p:nvSpPr>
        <p:spPr>
          <a:xfrm>
            <a:off x="4731896" y="4024611"/>
            <a:ext cx="359394" cy="369332"/>
          </a:xfrm>
          <a:prstGeom prst="rect">
            <a:avLst/>
          </a:prstGeom>
          <a:noFill/>
        </p:spPr>
        <p:txBody>
          <a:bodyPr wrap="none" rtlCol="0">
            <a:spAutoFit/>
          </a:bodyPr>
          <a:lstStyle/>
          <a:p>
            <a:r>
              <a:rPr lang="en-US" dirty="0">
                <a:solidFill>
                  <a:schemeClr val="accent2"/>
                </a:solidFill>
              </a:rPr>
              <a:t>.2</a:t>
            </a:r>
          </a:p>
        </p:txBody>
      </p:sp>
      <p:sp>
        <p:nvSpPr>
          <p:cNvPr id="44" name="TextBox 43">
            <a:extLst>
              <a:ext uri="{FF2B5EF4-FFF2-40B4-BE49-F238E27FC236}">
                <a16:creationId xmlns:a16="http://schemas.microsoft.com/office/drawing/2014/main" id="{C0B2AB59-F7A9-C6EB-215A-C779E2F00665}"/>
              </a:ext>
            </a:extLst>
          </p:cNvPr>
          <p:cNvSpPr txBox="1"/>
          <p:nvPr/>
        </p:nvSpPr>
        <p:spPr>
          <a:xfrm>
            <a:off x="5247709" y="4024612"/>
            <a:ext cx="301686" cy="369332"/>
          </a:xfrm>
          <a:prstGeom prst="rect">
            <a:avLst/>
          </a:prstGeom>
          <a:noFill/>
        </p:spPr>
        <p:txBody>
          <a:bodyPr wrap="none" rtlCol="0">
            <a:spAutoFit/>
          </a:bodyPr>
          <a:lstStyle/>
          <a:p>
            <a:r>
              <a:rPr lang="en-US" dirty="0">
                <a:solidFill>
                  <a:schemeClr val="accent2"/>
                </a:solidFill>
              </a:rPr>
              <a:t>2</a:t>
            </a:r>
          </a:p>
        </p:txBody>
      </p:sp>
      <p:sp>
        <p:nvSpPr>
          <p:cNvPr id="45" name="TextBox 44">
            <a:extLst>
              <a:ext uri="{FF2B5EF4-FFF2-40B4-BE49-F238E27FC236}">
                <a16:creationId xmlns:a16="http://schemas.microsoft.com/office/drawing/2014/main" id="{F0E044C7-5748-B2E5-73FB-FD6D4F0C919C}"/>
              </a:ext>
            </a:extLst>
          </p:cNvPr>
          <p:cNvSpPr txBox="1"/>
          <p:nvPr/>
        </p:nvSpPr>
        <p:spPr>
          <a:xfrm>
            <a:off x="4743621" y="4493533"/>
            <a:ext cx="359394" cy="369332"/>
          </a:xfrm>
          <a:prstGeom prst="rect">
            <a:avLst/>
          </a:prstGeom>
          <a:noFill/>
        </p:spPr>
        <p:txBody>
          <a:bodyPr wrap="none" rtlCol="0">
            <a:spAutoFit/>
          </a:bodyPr>
          <a:lstStyle/>
          <a:p>
            <a:r>
              <a:rPr lang="en-US" dirty="0">
                <a:solidFill>
                  <a:schemeClr val="accent2"/>
                </a:solidFill>
              </a:rPr>
              <a:t>.2</a:t>
            </a:r>
          </a:p>
        </p:txBody>
      </p:sp>
      <p:sp>
        <p:nvSpPr>
          <p:cNvPr id="46" name="TextBox 45">
            <a:extLst>
              <a:ext uri="{FF2B5EF4-FFF2-40B4-BE49-F238E27FC236}">
                <a16:creationId xmlns:a16="http://schemas.microsoft.com/office/drawing/2014/main" id="{8CF857E5-5985-4591-8813-97987E329A87}"/>
              </a:ext>
            </a:extLst>
          </p:cNvPr>
          <p:cNvSpPr txBox="1"/>
          <p:nvPr/>
        </p:nvSpPr>
        <p:spPr>
          <a:xfrm>
            <a:off x="4731899" y="4915562"/>
            <a:ext cx="359394" cy="369332"/>
          </a:xfrm>
          <a:prstGeom prst="rect">
            <a:avLst/>
          </a:prstGeom>
          <a:noFill/>
        </p:spPr>
        <p:txBody>
          <a:bodyPr wrap="none" rtlCol="0">
            <a:spAutoFit/>
          </a:bodyPr>
          <a:lstStyle/>
          <a:p>
            <a:r>
              <a:rPr lang="en-US" dirty="0">
                <a:solidFill>
                  <a:schemeClr val="accent2"/>
                </a:solidFill>
              </a:rPr>
              <a:t>.2</a:t>
            </a:r>
          </a:p>
        </p:txBody>
      </p:sp>
      <p:sp>
        <p:nvSpPr>
          <p:cNvPr id="47" name="TextBox 46">
            <a:extLst>
              <a:ext uri="{FF2B5EF4-FFF2-40B4-BE49-F238E27FC236}">
                <a16:creationId xmlns:a16="http://schemas.microsoft.com/office/drawing/2014/main" id="{B7374608-77BE-77CE-62A2-D714C849679D}"/>
              </a:ext>
            </a:extLst>
          </p:cNvPr>
          <p:cNvSpPr txBox="1"/>
          <p:nvPr/>
        </p:nvSpPr>
        <p:spPr>
          <a:xfrm>
            <a:off x="5224266" y="4915563"/>
            <a:ext cx="359394" cy="369332"/>
          </a:xfrm>
          <a:prstGeom prst="rect">
            <a:avLst/>
          </a:prstGeom>
          <a:noFill/>
        </p:spPr>
        <p:txBody>
          <a:bodyPr wrap="none" rtlCol="0">
            <a:spAutoFit/>
          </a:bodyPr>
          <a:lstStyle/>
          <a:p>
            <a:r>
              <a:rPr lang="en-US" dirty="0">
                <a:solidFill>
                  <a:schemeClr val="accent2"/>
                </a:solidFill>
              </a:rPr>
              <a:t>.4</a:t>
            </a:r>
          </a:p>
        </p:txBody>
      </p:sp>
      <p:sp>
        <p:nvSpPr>
          <p:cNvPr id="48" name="TextBox 47">
            <a:extLst>
              <a:ext uri="{FF2B5EF4-FFF2-40B4-BE49-F238E27FC236}">
                <a16:creationId xmlns:a16="http://schemas.microsoft.com/office/drawing/2014/main" id="{2E853FAF-13DE-672B-8DE1-5917354398F4}"/>
              </a:ext>
            </a:extLst>
          </p:cNvPr>
          <p:cNvSpPr txBox="1"/>
          <p:nvPr/>
        </p:nvSpPr>
        <p:spPr>
          <a:xfrm>
            <a:off x="5224267" y="4458367"/>
            <a:ext cx="301686" cy="369332"/>
          </a:xfrm>
          <a:prstGeom prst="rect">
            <a:avLst/>
          </a:prstGeom>
          <a:noFill/>
        </p:spPr>
        <p:txBody>
          <a:bodyPr wrap="none" rtlCol="0">
            <a:spAutoFit/>
          </a:bodyPr>
          <a:lstStyle/>
          <a:p>
            <a:r>
              <a:rPr lang="en-US" dirty="0">
                <a:solidFill>
                  <a:schemeClr val="accent2"/>
                </a:solidFill>
              </a:rPr>
              <a:t>2</a:t>
            </a:r>
          </a:p>
        </p:txBody>
      </p:sp>
      <p:sp>
        <p:nvSpPr>
          <p:cNvPr id="49" name="TextBox 48">
            <a:extLst>
              <a:ext uri="{FF2B5EF4-FFF2-40B4-BE49-F238E27FC236}">
                <a16:creationId xmlns:a16="http://schemas.microsoft.com/office/drawing/2014/main" id="{9C498395-06D5-0DE9-E822-53BDE567DB42}"/>
              </a:ext>
            </a:extLst>
          </p:cNvPr>
          <p:cNvSpPr txBox="1"/>
          <p:nvPr/>
        </p:nvSpPr>
        <p:spPr>
          <a:xfrm>
            <a:off x="5786969" y="4927279"/>
            <a:ext cx="359394" cy="369332"/>
          </a:xfrm>
          <a:prstGeom prst="rect">
            <a:avLst/>
          </a:prstGeom>
          <a:noFill/>
        </p:spPr>
        <p:txBody>
          <a:bodyPr wrap="none" rtlCol="0">
            <a:spAutoFit/>
          </a:bodyPr>
          <a:lstStyle/>
          <a:p>
            <a:r>
              <a:rPr lang="en-US" dirty="0">
                <a:solidFill>
                  <a:schemeClr val="accent2"/>
                </a:solidFill>
              </a:rPr>
              <a:t>.5</a:t>
            </a:r>
          </a:p>
        </p:txBody>
      </p:sp>
      <p:sp>
        <p:nvSpPr>
          <p:cNvPr id="50" name="TextBox 49">
            <a:extLst>
              <a:ext uri="{FF2B5EF4-FFF2-40B4-BE49-F238E27FC236}">
                <a16:creationId xmlns:a16="http://schemas.microsoft.com/office/drawing/2014/main" id="{2D074643-E260-6526-36AE-46DE5D1CE2BD}"/>
              </a:ext>
            </a:extLst>
          </p:cNvPr>
          <p:cNvSpPr txBox="1"/>
          <p:nvPr/>
        </p:nvSpPr>
        <p:spPr>
          <a:xfrm>
            <a:off x="5786970" y="4505252"/>
            <a:ext cx="301686" cy="369332"/>
          </a:xfrm>
          <a:prstGeom prst="rect">
            <a:avLst/>
          </a:prstGeom>
          <a:noFill/>
        </p:spPr>
        <p:txBody>
          <a:bodyPr wrap="none" rtlCol="0">
            <a:spAutoFit/>
          </a:bodyPr>
          <a:lstStyle/>
          <a:p>
            <a:r>
              <a:rPr lang="en-US" dirty="0">
                <a:solidFill>
                  <a:schemeClr val="accent2"/>
                </a:solidFill>
              </a:rPr>
              <a:t>3</a:t>
            </a:r>
          </a:p>
        </p:txBody>
      </p:sp>
      <p:sp>
        <p:nvSpPr>
          <p:cNvPr id="51" name="TextBox 50">
            <a:extLst>
              <a:ext uri="{FF2B5EF4-FFF2-40B4-BE49-F238E27FC236}">
                <a16:creationId xmlns:a16="http://schemas.microsoft.com/office/drawing/2014/main" id="{874BC96C-269D-0AD7-45F9-FE4ECFAB8B0C}"/>
              </a:ext>
            </a:extLst>
          </p:cNvPr>
          <p:cNvSpPr txBox="1"/>
          <p:nvPr/>
        </p:nvSpPr>
        <p:spPr>
          <a:xfrm>
            <a:off x="5939371" y="3930827"/>
            <a:ext cx="301686" cy="369332"/>
          </a:xfrm>
          <a:prstGeom prst="rect">
            <a:avLst/>
          </a:prstGeom>
          <a:noFill/>
        </p:spPr>
        <p:txBody>
          <a:bodyPr wrap="none" rtlCol="0">
            <a:spAutoFit/>
          </a:bodyPr>
          <a:lstStyle/>
          <a:p>
            <a:r>
              <a:rPr lang="en-US" dirty="0">
                <a:solidFill>
                  <a:schemeClr val="accent2"/>
                </a:solidFill>
              </a:rPr>
              <a:t>5</a:t>
            </a:r>
          </a:p>
        </p:txBody>
      </p:sp>
      <p:sp>
        <p:nvSpPr>
          <p:cNvPr id="52" name="TextBox 51">
            <a:extLst>
              <a:ext uri="{FF2B5EF4-FFF2-40B4-BE49-F238E27FC236}">
                <a16:creationId xmlns:a16="http://schemas.microsoft.com/office/drawing/2014/main" id="{3B5C53FA-168C-11B5-F170-C8965AE43A9E}"/>
              </a:ext>
            </a:extLst>
          </p:cNvPr>
          <p:cNvSpPr txBox="1"/>
          <p:nvPr/>
        </p:nvSpPr>
        <p:spPr>
          <a:xfrm>
            <a:off x="6302785" y="4036335"/>
            <a:ext cx="301686" cy="369332"/>
          </a:xfrm>
          <a:prstGeom prst="rect">
            <a:avLst/>
          </a:prstGeom>
          <a:noFill/>
        </p:spPr>
        <p:txBody>
          <a:bodyPr wrap="none" rtlCol="0">
            <a:spAutoFit/>
          </a:bodyPr>
          <a:lstStyle/>
          <a:p>
            <a:r>
              <a:rPr lang="en-US" dirty="0">
                <a:solidFill>
                  <a:schemeClr val="accent2"/>
                </a:solidFill>
              </a:rPr>
              <a:t>4</a:t>
            </a:r>
          </a:p>
        </p:txBody>
      </p:sp>
      <p:sp>
        <p:nvSpPr>
          <p:cNvPr id="53" name="TextBox 52">
            <a:extLst>
              <a:ext uri="{FF2B5EF4-FFF2-40B4-BE49-F238E27FC236}">
                <a16:creationId xmlns:a16="http://schemas.microsoft.com/office/drawing/2014/main" id="{40910F8F-D5ED-060B-218D-C1DC80808029}"/>
              </a:ext>
            </a:extLst>
          </p:cNvPr>
          <p:cNvSpPr txBox="1"/>
          <p:nvPr/>
        </p:nvSpPr>
        <p:spPr>
          <a:xfrm>
            <a:off x="6818598" y="4036336"/>
            <a:ext cx="301686" cy="369332"/>
          </a:xfrm>
          <a:prstGeom prst="rect">
            <a:avLst/>
          </a:prstGeom>
          <a:noFill/>
        </p:spPr>
        <p:txBody>
          <a:bodyPr wrap="none" rtlCol="0">
            <a:spAutoFit/>
          </a:bodyPr>
          <a:lstStyle/>
          <a:p>
            <a:r>
              <a:rPr lang="en-US" dirty="0">
                <a:solidFill>
                  <a:schemeClr val="accent2"/>
                </a:solidFill>
              </a:rPr>
              <a:t>2</a:t>
            </a:r>
          </a:p>
        </p:txBody>
      </p:sp>
      <p:sp>
        <p:nvSpPr>
          <p:cNvPr id="54" name="TextBox 53">
            <a:extLst>
              <a:ext uri="{FF2B5EF4-FFF2-40B4-BE49-F238E27FC236}">
                <a16:creationId xmlns:a16="http://schemas.microsoft.com/office/drawing/2014/main" id="{62164845-DE3B-8AB3-087B-5581E4315A3C}"/>
              </a:ext>
            </a:extLst>
          </p:cNvPr>
          <p:cNvSpPr txBox="1"/>
          <p:nvPr/>
        </p:nvSpPr>
        <p:spPr>
          <a:xfrm>
            <a:off x="6314510" y="4505257"/>
            <a:ext cx="301686" cy="369332"/>
          </a:xfrm>
          <a:prstGeom prst="rect">
            <a:avLst/>
          </a:prstGeom>
          <a:noFill/>
        </p:spPr>
        <p:txBody>
          <a:bodyPr wrap="none" rtlCol="0">
            <a:spAutoFit/>
          </a:bodyPr>
          <a:lstStyle/>
          <a:p>
            <a:r>
              <a:rPr lang="en-US" dirty="0">
                <a:solidFill>
                  <a:schemeClr val="accent2"/>
                </a:solidFill>
              </a:rPr>
              <a:t>4</a:t>
            </a:r>
          </a:p>
        </p:txBody>
      </p:sp>
      <p:sp>
        <p:nvSpPr>
          <p:cNvPr id="55" name="TextBox 54">
            <a:extLst>
              <a:ext uri="{FF2B5EF4-FFF2-40B4-BE49-F238E27FC236}">
                <a16:creationId xmlns:a16="http://schemas.microsoft.com/office/drawing/2014/main" id="{CD2EC2C3-9E60-9090-0396-E6896950D097}"/>
              </a:ext>
            </a:extLst>
          </p:cNvPr>
          <p:cNvSpPr txBox="1"/>
          <p:nvPr/>
        </p:nvSpPr>
        <p:spPr>
          <a:xfrm>
            <a:off x="6302788" y="4927286"/>
            <a:ext cx="301686" cy="369332"/>
          </a:xfrm>
          <a:prstGeom prst="rect">
            <a:avLst/>
          </a:prstGeom>
          <a:noFill/>
        </p:spPr>
        <p:txBody>
          <a:bodyPr wrap="none" rtlCol="0">
            <a:spAutoFit/>
          </a:bodyPr>
          <a:lstStyle/>
          <a:p>
            <a:r>
              <a:rPr lang="en-US" dirty="0">
                <a:solidFill>
                  <a:schemeClr val="accent2"/>
                </a:solidFill>
              </a:rPr>
              <a:t>1</a:t>
            </a:r>
          </a:p>
        </p:txBody>
      </p:sp>
      <p:sp>
        <p:nvSpPr>
          <p:cNvPr id="56" name="TextBox 55">
            <a:extLst>
              <a:ext uri="{FF2B5EF4-FFF2-40B4-BE49-F238E27FC236}">
                <a16:creationId xmlns:a16="http://schemas.microsoft.com/office/drawing/2014/main" id="{59C6D96A-D680-2A28-46C8-AE4340AD18AA}"/>
              </a:ext>
            </a:extLst>
          </p:cNvPr>
          <p:cNvSpPr txBox="1"/>
          <p:nvPr/>
        </p:nvSpPr>
        <p:spPr>
          <a:xfrm>
            <a:off x="6795155" y="4927287"/>
            <a:ext cx="301686" cy="369332"/>
          </a:xfrm>
          <a:prstGeom prst="rect">
            <a:avLst/>
          </a:prstGeom>
          <a:noFill/>
        </p:spPr>
        <p:txBody>
          <a:bodyPr wrap="none" rtlCol="0">
            <a:spAutoFit/>
          </a:bodyPr>
          <a:lstStyle/>
          <a:p>
            <a:r>
              <a:rPr lang="en-US" dirty="0">
                <a:solidFill>
                  <a:schemeClr val="accent2"/>
                </a:solidFill>
              </a:rPr>
              <a:t>2</a:t>
            </a:r>
          </a:p>
        </p:txBody>
      </p:sp>
      <p:sp>
        <p:nvSpPr>
          <p:cNvPr id="57" name="TextBox 56">
            <a:extLst>
              <a:ext uri="{FF2B5EF4-FFF2-40B4-BE49-F238E27FC236}">
                <a16:creationId xmlns:a16="http://schemas.microsoft.com/office/drawing/2014/main" id="{9A8C621C-FDCB-947A-C385-F3338CED6736}"/>
              </a:ext>
            </a:extLst>
          </p:cNvPr>
          <p:cNvSpPr txBox="1"/>
          <p:nvPr/>
        </p:nvSpPr>
        <p:spPr>
          <a:xfrm>
            <a:off x="6795156" y="4470091"/>
            <a:ext cx="301686" cy="369332"/>
          </a:xfrm>
          <a:prstGeom prst="rect">
            <a:avLst/>
          </a:prstGeom>
          <a:noFill/>
        </p:spPr>
        <p:txBody>
          <a:bodyPr wrap="none" rtlCol="0">
            <a:spAutoFit/>
          </a:bodyPr>
          <a:lstStyle/>
          <a:p>
            <a:r>
              <a:rPr lang="en-US" dirty="0">
                <a:solidFill>
                  <a:schemeClr val="accent2"/>
                </a:solidFill>
              </a:rPr>
              <a:t>2</a:t>
            </a:r>
          </a:p>
        </p:txBody>
      </p:sp>
      <p:sp>
        <p:nvSpPr>
          <p:cNvPr id="58" name="TextBox 57">
            <a:extLst>
              <a:ext uri="{FF2B5EF4-FFF2-40B4-BE49-F238E27FC236}">
                <a16:creationId xmlns:a16="http://schemas.microsoft.com/office/drawing/2014/main" id="{75119988-F8EE-EA9A-A504-31AFDC7318F0}"/>
              </a:ext>
            </a:extLst>
          </p:cNvPr>
          <p:cNvSpPr txBox="1"/>
          <p:nvPr/>
        </p:nvSpPr>
        <p:spPr>
          <a:xfrm>
            <a:off x="7428198" y="4915557"/>
            <a:ext cx="301686" cy="369332"/>
          </a:xfrm>
          <a:prstGeom prst="rect">
            <a:avLst/>
          </a:prstGeom>
          <a:noFill/>
        </p:spPr>
        <p:txBody>
          <a:bodyPr wrap="none" rtlCol="0">
            <a:spAutoFit/>
          </a:bodyPr>
          <a:lstStyle/>
          <a:p>
            <a:r>
              <a:rPr lang="en-US" dirty="0">
                <a:solidFill>
                  <a:schemeClr val="accent2"/>
                </a:solidFill>
              </a:rPr>
              <a:t>3</a:t>
            </a:r>
          </a:p>
        </p:txBody>
      </p:sp>
      <p:sp>
        <p:nvSpPr>
          <p:cNvPr id="59" name="TextBox 58">
            <a:extLst>
              <a:ext uri="{FF2B5EF4-FFF2-40B4-BE49-F238E27FC236}">
                <a16:creationId xmlns:a16="http://schemas.microsoft.com/office/drawing/2014/main" id="{611076B8-F727-ACF0-2814-F3FD458BDF41}"/>
              </a:ext>
            </a:extLst>
          </p:cNvPr>
          <p:cNvSpPr txBox="1"/>
          <p:nvPr/>
        </p:nvSpPr>
        <p:spPr>
          <a:xfrm>
            <a:off x="7428199" y="4493530"/>
            <a:ext cx="301686" cy="369332"/>
          </a:xfrm>
          <a:prstGeom prst="rect">
            <a:avLst/>
          </a:prstGeom>
          <a:noFill/>
        </p:spPr>
        <p:txBody>
          <a:bodyPr wrap="none" rtlCol="0">
            <a:spAutoFit/>
          </a:bodyPr>
          <a:lstStyle/>
          <a:p>
            <a:r>
              <a:rPr lang="en-US" dirty="0">
                <a:solidFill>
                  <a:schemeClr val="accent2"/>
                </a:solidFill>
              </a:rPr>
              <a:t>3</a:t>
            </a:r>
          </a:p>
        </p:txBody>
      </p:sp>
      <p:sp>
        <p:nvSpPr>
          <p:cNvPr id="60" name="TextBox 59">
            <a:extLst>
              <a:ext uri="{FF2B5EF4-FFF2-40B4-BE49-F238E27FC236}">
                <a16:creationId xmlns:a16="http://schemas.microsoft.com/office/drawing/2014/main" id="{6EA155F6-E16B-FBC6-4BAD-C8B56B6EC66E}"/>
              </a:ext>
            </a:extLst>
          </p:cNvPr>
          <p:cNvSpPr txBox="1"/>
          <p:nvPr/>
        </p:nvSpPr>
        <p:spPr>
          <a:xfrm>
            <a:off x="7428201" y="4024612"/>
            <a:ext cx="301686" cy="369332"/>
          </a:xfrm>
          <a:prstGeom prst="rect">
            <a:avLst/>
          </a:prstGeom>
          <a:noFill/>
        </p:spPr>
        <p:txBody>
          <a:bodyPr wrap="none" rtlCol="0">
            <a:spAutoFit/>
          </a:bodyPr>
          <a:lstStyle/>
          <a:p>
            <a:r>
              <a:rPr lang="en-US" dirty="0">
                <a:solidFill>
                  <a:schemeClr val="accent2"/>
                </a:solidFill>
              </a:rPr>
              <a:t>3</a:t>
            </a:r>
          </a:p>
        </p:txBody>
      </p:sp>
      <p:sp>
        <p:nvSpPr>
          <p:cNvPr id="61" name="TextBox 60">
            <a:extLst>
              <a:ext uri="{FF2B5EF4-FFF2-40B4-BE49-F238E27FC236}">
                <a16:creationId xmlns:a16="http://schemas.microsoft.com/office/drawing/2014/main" id="{57F7939A-0187-5CC5-6064-86BB3C3DFF74}"/>
              </a:ext>
            </a:extLst>
          </p:cNvPr>
          <p:cNvSpPr txBox="1"/>
          <p:nvPr/>
        </p:nvSpPr>
        <p:spPr>
          <a:xfrm>
            <a:off x="7944014" y="4024613"/>
            <a:ext cx="301686" cy="369332"/>
          </a:xfrm>
          <a:prstGeom prst="rect">
            <a:avLst/>
          </a:prstGeom>
          <a:noFill/>
        </p:spPr>
        <p:txBody>
          <a:bodyPr wrap="none" rtlCol="0">
            <a:spAutoFit/>
          </a:bodyPr>
          <a:lstStyle/>
          <a:p>
            <a:r>
              <a:rPr lang="en-US" dirty="0">
                <a:solidFill>
                  <a:schemeClr val="accent2"/>
                </a:solidFill>
              </a:rPr>
              <a:t>4</a:t>
            </a:r>
          </a:p>
        </p:txBody>
      </p:sp>
      <p:sp>
        <p:nvSpPr>
          <p:cNvPr id="63" name="TextBox 62">
            <a:extLst>
              <a:ext uri="{FF2B5EF4-FFF2-40B4-BE49-F238E27FC236}">
                <a16:creationId xmlns:a16="http://schemas.microsoft.com/office/drawing/2014/main" id="{E4868DF5-DCFF-3499-B189-37F2110F2B33}"/>
              </a:ext>
            </a:extLst>
          </p:cNvPr>
          <p:cNvSpPr txBox="1"/>
          <p:nvPr/>
        </p:nvSpPr>
        <p:spPr>
          <a:xfrm>
            <a:off x="7955739" y="4493535"/>
            <a:ext cx="301686" cy="369332"/>
          </a:xfrm>
          <a:prstGeom prst="rect">
            <a:avLst/>
          </a:prstGeom>
          <a:noFill/>
        </p:spPr>
        <p:txBody>
          <a:bodyPr wrap="none" rtlCol="0">
            <a:spAutoFit/>
          </a:bodyPr>
          <a:lstStyle/>
          <a:p>
            <a:r>
              <a:rPr lang="en-US" dirty="0">
                <a:solidFill>
                  <a:schemeClr val="accent2"/>
                </a:solidFill>
              </a:rPr>
              <a:t>4</a:t>
            </a:r>
          </a:p>
        </p:txBody>
      </p:sp>
      <p:sp>
        <p:nvSpPr>
          <p:cNvPr id="64" name="TextBox 63">
            <a:extLst>
              <a:ext uri="{FF2B5EF4-FFF2-40B4-BE49-F238E27FC236}">
                <a16:creationId xmlns:a16="http://schemas.microsoft.com/office/drawing/2014/main" id="{4FF03C9B-22A9-ED35-5B9C-DBF847B45D95}"/>
              </a:ext>
            </a:extLst>
          </p:cNvPr>
          <p:cNvSpPr txBox="1"/>
          <p:nvPr/>
        </p:nvSpPr>
        <p:spPr>
          <a:xfrm>
            <a:off x="7944017" y="4915564"/>
            <a:ext cx="301686" cy="369332"/>
          </a:xfrm>
          <a:prstGeom prst="rect">
            <a:avLst/>
          </a:prstGeom>
          <a:noFill/>
        </p:spPr>
        <p:txBody>
          <a:bodyPr wrap="none" rtlCol="0">
            <a:spAutoFit/>
          </a:bodyPr>
          <a:lstStyle/>
          <a:p>
            <a:r>
              <a:rPr lang="en-US" dirty="0">
                <a:solidFill>
                  <a:schemeClr val="accent2"/>
                </a:solidFill>
              </a:rPr>
              <a:t>4</a:t>
            </a:r>
          </a:p>
        </p:txBody>
      </p:sp>
      <p:sp>
        <p:nvSpPr>
          <p:cNvPr id="76" name="TextBox 75">
            <a:extLst>
              <a:ext uri="{FF2B5EF4-FFF2-40B4-BE49-F238E27FC236}">
                <a16:creationId xmlns:a16="http://schemas.microsoft.com/office/drawing/2014/main" id="{40B9D54F-8431-F71D-828A-7CB4F1879EC1}"/>
              </a:ext>
            </a:extLst>
          </p:cNvPr>
          <p:cNvSpPr txBox="1"/>
          <p:nvPr/>
        </p:nvSpPr>
        <p:spPr>
          <a:xfrm>
            <a:off x="3851058" y="3483121"/>
            <a:ext cx="301686" cy="369332"/>
          </a:xfrm>
          <a:prstGeom prst="rect">
            <a:avLst/>
          </a:prstGeom>
          <a:noFill/>
        </p:spPr>
        <p:txBody>
          <a:bodyPr wrap="none" rtlCol="0">
            <a:spAutoFit/>
          </a:bodyPr>
          <a:lstStyle/>
          <a:p>
            <a:r>
              <a:rPr lang="en-US" dirty="0">
                <a:solidFill>
                  <a:schemeClr val="accent2"/>
                </a:solidFill>
              </a:rPr>
              <a:t>5</a:t>
            </a:r>
          </a:p>
        </p:txBody>
      </p:sp>
      <p:sp>
        <p:nvSpPr>
          <p:cNvPr id="77" name="TextBox 76">
            <a:extLst>
              <a:ext uri="{FF2B5EF4-FFF2-40B4-BE49-F238E27FC236}">
                <a16:creationId xmlns:a16="http://schemas.microsoft.com/office/drawing/2014/main" id="{51FD1EC2-DDF9-3846-1CD7-8FCDF59D7029}"/>
              </a:ext>
            </a:extLst>
          </p:cNvPr>
          <p:cNvSpPr txBox="1"/>
          <p:nvPr/>
        </p:nvSpPr>
        <p:spPr>
          <a:xfrm>
            <a:off x="3688545" y="3110203"/>
            <a:ext cx="301686" cy="369332"/>
          </a:xfrm>
          <a:prstGeom prst="rect">
            <a:avLst/>
          </a:prstGeom>
          <a:noFill/>
        </p:spPr>
        <p:txBody>
          <a:bodyPr wrap="none" rtlCol="0">
            <a:spAutoFit/>
          </a:bodyPr>
          <a:lstStyle/>
          <a:p>
            <a:r>
              <a:rPr lang="en-US" dirty="0">
                <a:solidFill>
                  <a:schemeClr val="accent2"/>
                </a:solidFill>
              </a:rPr>
              <a:t>4</a:t>
            </a:r>
          </a:p>
        </p:txBody>
      </p:sp>
      <p:sp>
        <p:nvSpPr>
          <p:cNvPr id="78" name="TextBox 77">
            <a:extLst>
              <a:ext uri="{FF2B5EF4-FFF2-40B4-BE49-F238E27FC236}">
                <a16:creationId xmlns:a16="http://schemas.microsoft.com/office/drawing/2014/main" id="{7C6E983A-BA43-4DB9-8EBD-3D1ED4C38F0C}"/>
              </a:ext>
            </a:extLst>
          </p:cNvPr>
          <p:cNvSpPr txBox="1"/>
          <p:nvPr/>
        </p:nvSpPr>
        <p:spPr>
          <a:xfrm>
            <a:off x="4204358" y="3543955"/>
            <a:ext cx="301686" cy="369332"/>
          </a:xfrm>
          <a:prstGeom prst="rect">
            <a:avLst/>
          </a:prstGeom>
          <a:noFill/>
        </p:spPr>
        <p:txBody>
          <a:bodyPr wrap="none" rtlCol="0">
            <a:spAutoFit/>
          </a:bodyPr>
          <a:lstStyle/>
          <a:p>
            <a:r>
              <a:rPr lang="en-US" dirty="0">
                <a:solidFill>
                  <a:schemeClr val="accent2"/>
                </a:solidFill>
              </a:rPr>
              <a:t>3</a:t>
            </a:r>
          </a:p>
        </p:txBody>
      </p:sp>
      <p:sp>
        <p:nvSpPr>
          <p:cNvPr id="79" name="TextBox 78">
            <a:extLst>
              <a:ext uri="{FF2B5EF4-FFF2-40B4-BE49-F238E27FC236}">
                <a16:creationId xmlns:a16="http://schemas.microsoft.com/office/drawing/2014/main" id="{6B6B96C7-266C-C2E8-0437-6A6A08F4956B}"/>
              </a:ext>
            </a:extLst>
          </p:cNvPr>
          <p:cNvSpPr txBox="1"/>
          <p:nvPr/>
        </p:nvSpPr>
        <p:spPr>
          <a:xfrm>
            <a:off x="4204359" y="3121928"/>
            <a:ext cx="301686" cy="369332"/>
          </a:xfrm>
          <a:prstGeom prst="rect">
            <a:avLst/>
          </a:prstGeom>
          <a:noFill/>
        </p:spPr>
        <p:txBody>
          <a:bodyPr wrap="none" rtlCol="0">
            <a:spAutoFit/>
          </a:bodyPr>
          <a:lstStyle/>
          <a:p>
            <a:r>
              <a:rPr lang="en-US" dirty="0">
                <a:solidFill>
                  <a:schemeClr val="accent2"/>
                </a:solidFill>
              </a:rPr>
              <a:t>3</a:t>
            </a:r>
          </a:p>
        </p:txBody>
      </p:sp>
      <p:sp>
        <p:nvSpPr>
          <p:cNvPr id="80" name="TextBox 79">
            <a:extLst>
              <a:ext uri="{FF2B5EF4-FFF2-40B4-BE49-F238E27FC236}">
                <a16:creationId xmlns:a16="http://schemas.microsoft.com/office/drawing/2014/main" id="{40D31889-4823-5648-3528-CE205001B36D}"/>
              </a:ext>
            </a:extLst>
          </p:cNvPr>
          <p:cNvSpPr txBox="1"/>
          <p:nvPr/>
        </p:nvSpPr>
        <p:spPr>
          <a:xfrm>
            <a:off x="3688548" y="2641286"/>
            <a:ext cx="301686" cy="369332"/>
          </a:xfrm>
          <a:prstGeom prst="rect">
            <a:avLst/>
          </a:prstGeom>
          <a:noFill/>
        </p:spPr>
        <p:txBody>
          <a:bodyPr wrap="none" rtlCol="0">
            <a:spAutoFit/>
          </a:bodyPr>
          <a:lstStyle/>
          <a:p>
            <a:r>
              <a:rPr lang="en-US" dirty="0">
                <a:solidFill>
                  <a:schemeClr val="accent2"/>
                </a:solidFill>
              </a:rPr>
              <a:t>1</a:t>
            </a:r>
          </a:p>
        </p:txBody>
      </p:sp>
      <p:sp>
        <p:nvSpPr>
          <p:cNvPr id="81" name="TextBox 80">
            <a:extLst>
              <a:ext uri="{FF2B5EF4-FFF2-40B4-BE49-F238E27FC236}">
                <a16:creationId xmlns:a16="http://schemas.microsoft.com/office/drawing/2014/main" id="{43529996-47C1-8765-0BE0-AC1EA162CA5A}"/>
              </a:ext>
            </a:extLst>
          </p:cNvPr>
          <p:cNvSpPr txBox="1"/>
          <p:nvPr/>
        </p:nvSpPr>
        <p:spPr>
          <a:xfrm>
            <a:off x="4204361" y="2653010"/>
            <a:ext cx="301686" cy="369332"/>
          </a:xfrm>
          <a:prstGeom prst="rect">
            <a:avLst/>
          </a:prstGeom>
          <a:noFill/>
        </p:spPr>
        <p:txBody>
          <a:bodyPr wrap="none" rtlCol="0">
            <a:spAutoFit/>
          </a:bodyPr>
          <a:lstStyle/>
          <a:p>
            <a:r>
              <a:rPr lang="en-US" dirty="0">
                <a:solidFill>
                  <a:schemeClr val="accent2"/>
                </a:solidFill>
              </a:rPr>
              <a:t>1</a:t>
            </a:r>
          </a:p>
        </p:txBody>
      </p:sp>
      <p:sp>
        <p:nvSpPr>
          <p:cNvPr id="82" name="TextBox 81">
            <a:extLst>
              <a:ext uri="{FF2B5EF4-FFF2-40B4-BE49-F238E27FC236}">
                <a16:creationId xmlns:a16="http://schemas.microsoft.com/office/drawing/2014/main" id="{866C7866-11A8-7054-4A1B-1A3B8F1EF492}"/>
              </a:ext>
            </a:extLst>
          </p:cNvPr>
          <p:cNvSpPr txBox="1"/>
          <p:nvPr/>
        </p:nvSpPr>
        <p:spPr>
          <a:xfrm>
            <a:off x="4720174" y="2653011"/>
            <a:ext cx="301686" cy="369332"/>
          </a:xfrm>
          <a:prstGeom prst="rect">
            <a:avLst/>
          </a:prstGeom>
          <a:noFill/>
        </p:spPr>
        <p:txBody>
          <a:bodyPr wrap="none" rtlCol="0">
            <a:spAutoFit/>
          </a:bodyPr>
          <a:lstStyle/>
          <a:p>
            <a:r>
              <a:rPr lang="en-US" dirty="0">
                <a:solidFill>
                  <a:schemeClr val="accent2"/>
                </a:solidFill>
              </a:rPr>
              <a:t>1</a:t>
            </a:r>
          </a:p>
        </p:txBody>
      </p:sp>
      <p:sp>
        <p:nvSpPr>
          <p:cNvPr id="83" name="TextBox 82">
            <a:extLst>
              <a:ext uri="{FF2B5EF4-FFF2-40B4-BE49-F238E27FC236}">
                <a16:creationId xmlns:a16="http://schemas.microsoft.com/office/drawing/2014/main" id="{3F58988C-0833-FDFA-0565-01EDAC2B47A7}"/>
              </a:ext>
            </a:extLst>
          </p:cNvPr>
          <p:cNvSpPr txBox="1"/>
          <p:nvPr/>
        </p:nvSpPr>
        <p:spPr>
          <a:xfrm>
            <a:off x="5235987" y="2653012"/>
            <a:ext cx="301686" cy="369332"/>
          </a:xfrm>
          <a:prstGeom prst="rect">
            <a:avLst/>
          </a:prstGeom>
          <a:noFill/>
        </p:spPr>
        <p:txBody>
          <a:bodyPr wrap="none" rtlCol="0">
            <a:spAutoFit/>
          </a:bodyPr>
          <a:lstStyle/>
          <a:p>
            <a:r>
              <a:rPr lang="en-US" dirty="0">
                <a:solidFill>
                  <a:schemeClr val="accent2"/>
                </a:solidFill>
              </a:rPr>
              <a:t>1</a:t>
            </a:r>
          </a:p>
        </p:txBody>
      </p:sp>
      <p:sp>
        <p:nvSpPr>
          <p:cNvPr id="84" name="TextBox 83">
            <a:extLst>
              <a:ext uri="{FF2B5EF4-FFF2-40B4-BE49-F238E27FC236}">
                <a16:creationId xmlns:a16="http://schemas.microsoft.com/office/drawing/2014/main" id="{A8EB63F9-710C-5AA3-3474-65CF46D1481D}"/>
              </a:ext>
            </a:extLst>
          </p:cNvPr>
          <p:cNvSpPr txBox="1"/>
          <p:nvPr/>
        </p:nvSpPr>
        <p:spPr>
          <a:xfrm>
            <a:off x="4731899" y="3121933"/>
            <a:ext cx="301686" cy="369332"/>
          </a:xfrm>
          <a:prstGeom prst="rect">
            <a:avLst/>
          </a:prstGeom>
          <a:noFill/>
        </p:spPr>
        <p:txBody>
          <a:bodyPr wrap="none" rtlCol="0">
            <a:spAutoFit/>
          </a:bodyPr>
          <a:lstStyle/>
          <a:p>
            <a:r>
              <a:rPr lang="en-US" dirty="0">
                <a:solidFill>
                  <a:schemeClr val="accent2"/>
                </a:solidFill>
              </a:rPr>
              <a:t>1</a:t>
            </a:r>
          </a:p>
        </p:txBody>
      </p:sp>
      <p:sp>
        <p:nvSpPr>
          <p:cNvPr id="85" name="TextBox 84">
            <a:extLst>
              <a:ext uri="{FF2B5EF4-FFF2-40B4-BE49-F238E27FC236}">
                <a16:creationId xmlns:a16="http://schemas.microsoft.com/office/drawing/2014/main" id="{03AE7A20-00E0-A3D1-1848-4D7AC104A431}"/>
              </a:ext>
            </a:extLst>
          </p:cNvPr>
          <p:cNvSpPr txBox="1"/>
          <p:nvPr/>
        </p:nvSpPr>
        <p:spPr>
          <a:xfrm>
            <a:off x="4720177" y="3543962"/>
            <a:ext cx="301686" cy="369332"/>
          </a:xfrm>
          <a:prstGeom prst="rect">
            <a:avLst/>
          </a:prstGeom>
          <a:noFill/>
        </p:spPr>
        <p:txBody>
          <a:bodyPr wrap="none" rtlCol="0">
            <a:spAutoFit/>
          </a:bodyPr>
          <a:lstStyle/>
          <a:p>
            <a:r>
              <a:rPr lang="en-US" dirty="0">
                <a:solidFill>
                  <a:schemeClr val="accent2"/>
                </a:solidFill>
              </a:rPr>
              <a:t>1</a:t>
            </a:r>
          </a:p>
        </p:txBody>
      </p:sp>
      <p:sp>
        <p:nvSpPr>
          <p:cNvPr id="86" name="TextBox 85">
            <a:extLst>
              <a:ext uri="{FF2B5EF4-FFF2-40B4-BE49-F238E27FC236}">
                <a16:creationId xmlns:a16="http://schemas.microsoft.com/office/drawing/2014/main" id="{DAB2B675-172D-091A-BA18-9B211674FF5E}"/>
              </a:ext>
            </a:extLst>
          </p:cNvPr>
          <p:cNvSpPr txBox="1"/>
          <p:nvPr/>
        </p:nvSpPr>
        <p:spPr>
          <a:xfrm>
            <a:off x="5212544" y="3543963"/>
            <a:ext cx="301686" cy="369332"/>
          </a:xfrm>
          <a:prstGeom prst="rect">
            <a:avLst/>
          </a:prstGeom>
          <a:noFill/>
        </p:spPr>
        <p:txBody>
          <a:bodyPr wrap="none" rtlCol="0">
            <a:spAutoFit/>
          </a:bodyPr>
          <a:lstStyle/>
          <a:p>
            <a:r>
              <a:rPr lang="en-US" dirty="0">
                <a:solidFill>
                  <a:schemeClr val="accent2"/>
                </a:solidFill>
              </a:rPr>
              <a:t>2</a:t>
            </a:r>
          </a:p>
        </p:txBody>
      </p:sp>
      <p:sp>
        <p:nvSpPr>
          <p:cNvPr id="87" name="TextBox 86">
            <a:extLst>
              <a:ext uri="{FF2B5EF4-FFF2-40B4-BE49-F238E27FC236}">
                <a16:creationId xmlns:a16="http://schemas.microsoft.com/office/drawing/2014/main" id="{D2B6963C-4809-EF96-F6FF-E35E03EE1CC3}"/>
              </a:ext>
            </a:extLst>
          </p:cNvPr>
          <p:cNvSpPr txBox="1"/>
          <p:nvPr/>
        </p:nvSpPr>
        <p:spPr>
          <a:xfrm>
            <a:off x="5212545" y="3086767"/>
            <a:ext cx="301686" cy="369332"/>
          </a:xfrm>
          <a:prstGeom prst="rect">
            <a:avLst/>
          </a:prstGeom>
          <a:noFill/>
        </p:spPr>
        <p:txBody>
          <a:bodyPr wrap="none" rtlCol="0">
            <a:spAutoFit/>
          </a:bodyPr>
          <a:lstStyle/>
          <a:p>
            <a:r>
              <a:rPr lang="en-US" dirty="0">
                <a:solidFill>
                  <a:schemeClr val="accent2"/>
                </a:solidFill>
              </a:rPr>
              <a:t>1</a:t>
            </a:r>
          </a:p>
        </p:txBody>
      </p:sp>
      <p:sp>
        <p:nvSpPr>
          <p:cNvPr id="88" name="TextBox 87">
            <a:extLst>
              <a:ext uri="{FF2B5EF4-FFF2-40B4-BE49-F238E27FC236}">
                <a16:creationId xmlns:a16="http://schemas.microsoft.com/office/drawing/2014/main" id="{E60FD1F0-EB44-42DB-87D1-442EAF346924}"/>
              </a:ext>
            </a:extLst>
          </p:cNvPr>
          <p:cNvSpPr txBox="1"/>
          <p:nvPr/>
        </p:nvSpPr>
        <p:spPr>
          <a:xfrm>
            <a:off x="5775247" y="3555679"/>
            <a:ext cx="301686" cy="369332"/>
          </a:xfrm>
          <a:prstGeom prst="rect">
            <a:avLst/>
          </a:prstGeom>
          <a:noFill/>
        </p:spPr>
        <p:txBody>
          <a:bodyPr wrap="none" rtlCol="0">
            <a:spAutoFit/>
          </a:bodyPr>
          <a:lstStyle/>
          <a:p>
            <a:r>
              <a:rPr lang="en-US" dirty="0">
                <a:solidFill>
                  <a:schemeClr val="accent2"/>
                </a:solidFill>
              </a:rPr>
              <a:t>4</a:t>
            </a:r>
          </a:p>
        </p:txBody>
      </p:sp>
      <p:sp>
        <p:nvSpPr>
          <p:cNvPr id="89" name="TextBox 88">
            <a:extLst>
              <a:ext uri="{FF2B5EF4-FFF2-40B4-BE49-F238E27FC236}">
                <a16:creationId xmlns:a16="http://schemas.microsoft.com/office/drawing/2014/main" id="{3BE2EFB8-3AA4-04A3-8DCB-CF154E0AB039}"/>
              </a:ext>
            </a:extLst>
          </p:cNvPr>
          <p:cNvSpPr txBox="1"/>
          <p:nvPr/>
        </p:nvSpPr>
        <p:spPr>
          <a:xfrm>
            <a:off x="5939370" y="3016422"/>
            <a:ext cx="301686" cy="369332"/>
          </a:xfrm>
          <a:prstGeom prst="rect">
            <a:avLst/>
          </a:prstGeom>
          <a:noFill/>
        </p:spPr>
        <p:txBody>
          <a:bodyPr wrap="none" rtlCol="0">
            <a:spAutoFit/>
          </a:bodyPr>
          <a:lstStyle/>
          <a:p>
            <a:r>
              <a:rPr lang="en-US" dirty="0">
                <a:solidFill>
                  <a:schemeClr val="accent2"/>
                </a:solidFill>
              </a:rPr>
              <a:t>1</a:t>
            </a:r>
          </a:p>
        </p:txBody>
      </p:sp>
      <p:sp>
        <p:nvSpPr>
          <p:cNvPr id="90" name="TextBox 89">
            <a:extLst>
              <a:ext uri="{FF2B5EF4-FFF2-40B4-BE49-F238E27FC236}">
                <a16:creationId xmlns:a16="http://schemas.microsoft.com/office/drawing/2014/main" id="{BE54B396-F807-C2B1-D9FE-4D863172B5D4}"/>
              </a:ext>
            </a:extLst>
          </p:cNvPr>
          <p:cNvSpPr txBox="1"/>
          <p:nvPr/>
        </p:nvSpPr>
        <p:spPr>
          <a:xfrm>
            <a:off x="5775250" y="2664734"/>
            <a:ext cx="301686" cy="369332"/>
          </a:xfrm>
          <a:prstGeom prst="rect">
            <a:avLst/>
          </a:prstGeom>
          <a:noFill/>
        </p:spPr>
        <p:txBody>
          <a:bodyPr wrap="none" rtlCol="0">
            <a:spAutoFit/>
          </a:bodyPr>
          <a:lstStyle/>
          <a:p>
            <a:r>
              <a:rPr lang="en-US" dirty="0">
                <a:solidFill>
                  <a:schemeClr val="accent2"/>
                </a:solidFill>
              </a:rPr>
              <a:t>1</a:t>
            </a:r>
          </a:p>
        </p:txBody>
      </p:sp>
      <p:sp>
        <p:nvSpPr>
          <p:cNvPr id="91" name="TextBox 90">
            <a:extLst>
              <a:ext uri="{FF2B5EF4-FFF2-40B4-BE49-F238E27FC236}">
                <a16:creationId xmlns:a16="http://schemas.microsoft.com/office/drawing/2014/main" id="{68DA4777-B6D1-95B1-811D-478B0EB2335C}"/>
              </a:ext>
            </a:extLst>
          </p:cNvPr>
          <p:cNvSpPr txBox="1"/>
          <p:nvPr/>
        </p:nvSpPr>
        <p:spPr>
          <a:xfrm>
            <a:off x="6291063" y="2664735"/>
            <a:ext cx="301686" cy="369332"/>
          </a:xfrm>
          <a:prstGeom prst="rect">
            <a:avLst/>
          </a:prstGeom>
          <a:noFill/>
        </p:spPr>
        <p:txBody>
          <a:bodyPr wrap="none" rtlCol="0">
            <a:spAutoFit/>
          </a:bodyPr>
          <a:lstStyle/>
          <a:p>
            <a:r>
              <a:rPr lang="en-US" dirty="0">
                <a:solidFill>
                  <a:schemeClr val="accent2"/>
                </a:solidFill>
              </a:rPr>
              <a:t>1</a:t>
            </a:r>
          </a:p>
        </p:txBody>
      </p:sp>
      <p:sp>
        <p:nvSpPr>
          <p:cNvPr id="92" name="TextBox 91">
            <a:extLst>
              <a:ext uri="{FF2B5EF4-FFF2-40B4-BE49-F238E27FC236}">
                <a16:creationId xmlns:a16="http://schemas.microsoft.com/office/drawing/2014/main" id="{980D4372-0BF0-6325-2AF5-822A44F38C8D}"/>
              </a:ext>
            </a:extLst>
          </p:cNvPr>
          <p:cNvSpPr txBox="1"/>
          <p:nvPr/>
        </p:nvSpPr>
        <p:spPr>
          <a:xfrm>
            <a:off x="6806876" y="2664736"/>
            <a:ext cx="301686" cy="369332"/>
          </a:xfrm>
          <a:prstGeom prst="rect">
            <a:avLst/>
          </a:prstGeom>
          <a:noFill/>
        </p:spPr>
        <p:txBody>
          <a:bodyPr wrap="none" rtlCol="0">
            <a:spAutoFit/>
          </a:bodyPr>
          <a:lstStyle/>
          <a:p>
            <a:r>
              <a:rPr lang="en-US" dirty="0">
                <a:solidFill>
                  <a:schemeClr val="accent2"/>
                </a:solidFill>
              </a:rPr>
              <a:t>2</a:t>
            </a:r>
          </a:p>
        </p:txBody>
      </p:sp>
      <p:sp>
        <p:nvSpPr>
          <p:cNvPr id="93" name="TextBox 92">
            <a:extLst>
              <a:ext uri="{FF2B5EF4-FFF2-40B4-BE49-F238E27FC236}">
                <a16:creationId xmlns:a16="http://schemas.microsoft.com/office/drawing/2014/main" id="{E9DF6DF7-2E02-A143-04BC-DB6A3D98800A}"/>
              </a:ext>
            </a:extLst>
          </p:cNvPr>
          <p:cNvSpPr txBox="1"/>
          <p:nvPr/>
        </p:nvSpPr>
        <p:spPr>
          <a:xfrm>
            <a:off x="6302788" y="3133657"/>
            <a:ext cx="301686" cy="369332"/>
          </a:xfrm>
          <a:prstGeom prst="rect">
            <a:avLst/>
          </a:prstGeom>
          <a:noFill/>
        </p:spPr>
        <p:txBody>
          <a:bodyPr wrap="none" rtlCol="0">
            <a:spAutoFit/>
          </a:bodyPr>
          <a:lstStyle/>
          <a:p>
            <a:r>
              <a:rPr lang="en-US" dirty="0">
                <a:solidFill>
                  <a:schemeClr val="accent2"/>
                </a:solidFill>
              </a:rPr>
              <a:t>2</a:t>
            </a:r>
          </a:p>
        </p:txBody>
      </p:sp>
      <p:sp>
        <p:nvSpPr>
          <p:cNvPr id="94" name="TextBox 93">
            <a:extLst>
              <a:ext uri="{FF2B5EF4-FFF2-40B4-BE49-F238E27FC236}">
                <a16:creationId xmlns:a16="http://schemas.microsoft.com/office/drawing/2014/main" id="{95599765-DE59-35FD-4727-535299101ABD}"/>
              </a:ext>
            </a:extLst>
          </p:cNvPr>
          <p:cNvSpPr txBox="1"/>
          <p:nvPr/>
        </p:nvSpPr>
        <p:spPr>
          <a:xfrm>
            <a:off x="6291066" y="3555686"/>
            <a:ext cx="301686" cy="369332"/>
          </a:xfrm>
          <a:prstGeom prst="rect">
            <a:avLst/>
          </a:prstGeom>
          <a:noFill/>
        </p:spPr>
        <p:txBody>
          <a:bodyPr wrap="none" rtlCol="0">
            <a:spAutoFit/>
          </a:bodyPr>
          <a:lstStyle/>
          <a:p>
            <a:r>
              <a:rPr lang="en-US" dirty="0">
                <a:solidFill>
                  <a:schemeClr val="accent2"/>
                </a:solidFill>
              </a:rPr>
              <a:t>3</a:t>
            </a:r>
          </a:p>
        </p:txBody>
      </p:sp>
      <p:sp>
        <p:nvSpPr>
          <p:cNvPr id="95" name="TextBox 94">
            <a:extLst>
              <a:ext uri="{FF2B5EF4-FFF2-40B4-BE49-F238E27FC236}">
                <a16:creationId xmlns:a16="http://schemas.microsoft.com/office/drawing/2014/main" id="{BF663AE1-5C4F-AC6E-DE73-4201B7B86B78}"/>
              </a:ext>
            </a:extLst>
          </p:cNvPr>
          <p:cNvSpPr txBox="1"/>
          <p:nvPr/>
        </p:nvSpPr>
        <p:spPr>
          <a:xfrm>
            <a:off x="6783433" y="3555687"/>
            <a:ext cx="301686" cy="369332"/>
          </a:xfrm>
          <a:prstGeom prst="rect">
            <a:avLst/>
          </a:prstGeom>
          <a:noFill/>
        </p:spPr>
        <p:txBody>
          <a:bodyPr wrap="none" rtlCol="0">
            <a:spAutoFit/>
          </a:bodyPr>
          <a:lstStyle/>
          <a:p>
            <a:r>
              <a:rPr lang="en-US" dirty="0">
                <a:solidFill>
                  <a:schemeClr val="accent2"/>
                </a:solidFill>
              </a:rPr>
              <a:t>2</a:t>
            </a:r>
          </a:p>
        </p:txBody>
      </p:sp>
      <p:sp>
        <p:nvSpPr>
          <p:cNvPr id="96" name="TextBox 95">
            <a:extLst>
              <a:ext uri="{FF2B5EF4-FFF2-40B4-BE49-F238E27FC236}">
                <a16:creationId xmlns:a16="http://schemas.microsoft.com/office/drawing/2014/main" id="{B6AE7423-A4A3-372F-560A-10F98C0E8BF2}"/>
              </a:ext>
            </a:extLst>
          </p:cNvPr>
          <p:cNvSpPr txBox="1"/>
          <p:nvPr/>
        </p:nvSpPr>
        <p:spPr>
          <a:xfrm>
            <a:off x="6783434" y="3098491"/>
            <a:ext cx="301686" cy="369332"/>
          </a:xfrm>
          <a:prstGeom prst="rect">
            <a:avLst/>
          </a:prstGeom>
          <a:noFill/>
        </p:spPr>
        <p:txBody>
          <a:bodyPr wrap="none" rtlCol="0">
            <a:spAutoFit/>
          </a:bodyPr>
          <a:lstStyle/>
          <a:p>
            <a:r>
              <a:rPr lang="en-US" dirty="0">
                <a:solidFill>
                  <a:schemeClr val="accent2"/>
                </a:solidFill>
              </a:rPr>
              <a:t>2</a:t>
            </a:r>
          </a:p>
        </p:txBody>
      </p:sp>
      <p:sp>
        <p:nvSpPr>
          <p:cNvPr id="97" name="TextBox 96">
            <a:extLst>
              <a:ext uri="{FF2B5EF4-FFF2-40B4-BE49-F238E27FC236}">
                <a16:creationId xmlns:a16="http://schemas.microsoft.com/office/drawing/2014/main" id="{5B8B61B3-1FE8-B09E-6F53-FE8BE9F3335C}"/>
              </a:ext>
            </a:extLst>
          </p:cNvPr>
          <p:cNvSpPr txBox="1"/>
          <p:nvPr/>
        </p:nvSpPr>
        <p:spPr>
          <a:xfrm>
            <a:off x="7416476" y="3543957"/>
            <a:ext cx="301686" cy="369332"/>
          </a:xfrm>
          <a:prstGeom prst="rect">
            <a:avLst/>
          </a:prstGeom>
          <a:noFill/>
        </p:spPr>
        <p:txBody>
          <a:bodyPr wrap="none" rtlCol="0">
            <a:spAutoFit/>
          </a:bodyPr>
          <a:lstStyle/>
          <a:p>
            <a:r>
              <a:rPr lang="en-US" dirty="0">
                <a:solidFill>
                  <a:schemeClr val="accent2"/>
                </a:solidFill>
              </a:rPr>
              <a:t>3</a:t>
            </a:r>
          </a:p>
        </p:txBody>
      </p:sp>
      <p:sp>
        <p:nvSpPr>
          <p:cNvPr id="98" name="TextBox 97">
            <a:extLst>
              <a:ext uri="{FF2B5EF4-FFF2-40B4-BE49-F238E27FC236}">
                <a16:creationId xmlns:a16="http://schemas.microsoft.com/office/drawing/2014/main" id="{FD7F2B50-5F89-5162-5659-27C46D4F971D}"/>
              </a:ext>
            </a:extLst>
          </p:cNvPr>
          <p:cNvSpPr txBox="1"/>
          <p:nvPr/>
        </p:nvSpPr>
        <p:spPr>
          <a:xfrm>
            <a:off x="7416477" y="3121930"/>
            <a:ext cx="301686" cy="369332"/>
          </a:xfrm>
          <a:prstGeom prst="rect">
            <a:avLst/>
          </a:prstGeom>
          <a:noFill/>
        </p:spPr>
        <p:txBody>
          <a:bodyPr wrap="none" rtlCol="0">
            <a:spAutoFit/>
          </a:bodyPr>
          <a:lstStyle/>
          <a:p>
            <a:r>
              <a:rPr lang="en-US" dirty="0">
                <a:solidFill>
                  <a:schemeClr val="accent2"/>
                </a:solidFill>
              </a:rPr>
              <a:t>3</a:t>
            </a:r>
          </a:p>
        </p:txBody>
      </p:sp>
      <p:sp>
        <p:nvSpPr>
          <p:cNvPr id="99" name="TextBox 98">
            <a:extLst>
              <a:ext uri="{FF2B5EF4-FFF2-40B4-BE49-F238E27FC236}">
                <a16:creationId xmlns:a16="http://schemas.microsoft.com/office/drawing/2014/main" id="{8B45B46C-B51F-C6F2-382F-583D4B2AD98E}"/>
              </a:ext>
            </a:extLst>
          </p:cNvPr>
          <p:cNvSpPr txBox="1"/>
          <p:nvPr/>
        </p:nvSpPr>
        <p:spPr>
          <a:xfrm>
            <a:off x="7416479" y="2653012"/>
            <a:ext cx="301686" cy="369332"/>
          </a:xfrm>
          <a:prstGeom prst="rect">
            <a:avLst/>
          </a:prstGeom>
          <a:noFill/>
        </p:spPr>
        <p:txBody>
          <a:bodyPr wrap="none" rtlCol="0">
            <a:spAutoFit/>
          </a:bodyPr>
          <a:lstStyle/>
          <a:p>
            <a:r>
              <a:rPr lang="en-US" dirty="0">
                <a:solidFill>
                  <a:schemeClr val="accent2"/>
                </a:solidFill>
              </a:rPr>
              <a:t>3</a:t>
            </a:r>
          </a:p>
        </p:txBody>
      </p:sp>
      <p:sp>
        <p:nvSpPr>
          <p:cNvPr id="100" name="TextBox 99">
            <a:extLst>
              <a:ext uri="{FF2B5EF4-FFF2-40B4-BE49-F238E27FC236}">
                <a16:creationId xmlns:a16="http://schemas.microsoft.com/office/drawing/2014/main" id="{966D6F01-9005-8F69-9DFC-7FB62CD1A3FC}"/>
              </a:ext>
            </a:extLst>
          </p:cNvPr>
          <p:cNvSpPr txBox="1"/>
          <p:nvPr/>
        </p:nvSpPr>
        <p:spPr>
          <a:xfrm>
            <a:off x="7932292" y="2653013"/>
            <a:ext cx="301686" cy="369332"/>
          </a:xfrm>
          <a:prstGeom prst="rect">
            <a:avLst/>
          </a:prstGeom>
          <a:noFill/>
        </p:spPr>
        <p:txBody>
          <a:bodyPr wrap="none" rtlCol="0">
            <a:spAutoFit/>
          </a:bodyPr>
          <a:lstStyle/>
          <a:p>
            <a:r>
              <a:rPr lang="en-US" dirty="0">
                <a:solidFill>
                  <a:schemeClr val="accent2"/>
                </a:solidFill>
              </a:rPr>
              <a:t>4</a:t>
            </a:r>
          </a:p>
        </p:txBody>
      </p:sp>
      <p:sp>
        <p:nvSpPr>
          <p:cNvPr id="101" name="TextBox 100">
            <a:extLst>
              <a:ext uri="{FF2B5EF4-FFF2-40B4-BE49-F238E27FC236}">
                <a16:creationId xmlns:a16="http://schemas.microsoft.com/office/drawing/2014/main" id="{C957D8F6-CF8C-2815-9984-3C421439F447}"/>
              </a:ext>
            </a:extLst>
          </p:cNvPr>
          <p:cNvSpPr txBox="1"/>
          <p:nvPr/>
        </p:nvSpPr>
        <p:spPr>
          <a:xfrm>
            <a:off x="7944017" y="3121935"/>
            <a:ext cx="301686" cy="369332"/>
          </a:xfrm>
          <a:prstGeom prst="rect">
            <a:avLst/>
          </a:prstGeom>
          <a:noFill/>
        </p:spPr>
        <p:txBody>
          <a:bodyPr wrap="none" rtlCol="0">
            <a:spAutoFit/>
          </a:bodyPr>
          <a:lstStyle/>
          <a:p>
            <a:r>
              <a:rPr lang="en-US" dirty="0">
                <a:solidFill>
                  <a:schemeClr val="accent2"/>
                </a:solidFill>
              </a:rPr>
              <a:t>4</a:t>
            </a:r>
          </a:p>
        </p:txBody>
      </p:sp>
      <p:sp>
        <p:nvSpPr>
          <p:cNvPr id="102" name="TextBox 101">
            <a:extLst>
              <a:ext uri="{FF2B5EF4-FFF2-40B4-BE49-F238E27FC236}">
                <a16:creationId xmlns:a16="http://schemas.microsoft.com/office/drawing/2014/main" id="{FDCF6ED7-50EB-1BEF-A10D-78F584E250E1}"/>
              </a:ext>
            </a:extLst>
          </p:cNvPr>
          <p:cNvSpPr txBox="1"/>
          <p:nvPr/>
        </p:nvSpPr>
        <p:spPr>
          <a:xfrm>
            <a:off x="7932295" y="3543964"/>
            <a:ext cx="301686" cy="369332"/>
          </a:xfrm>
          <a:prstGeom prst="rect">
            <a:avLst/>
          </a:prstGeom>
          <a:noFill/>
        </p:spPr>
        <p:txBody>
          <a:bodyPr wrap="none" rtlCol="0">
            <a:spAutoFit/>
          </a:bodyPr>
          <a:lstStyle/>
          <a:p>
            <a:r>
              <a:rPr lang="en-US" dirty="0">
                <a:solidFill>
                  <a:schemeClr val="accent2"/>
                </a:solidFill>
              </a:rPr>
              <a:t>4</a:t>
            </a:r>
          </a:p>
        </p:txBody>
      </p:sp>
      <p:sp>
        <p:nvSpPr>
          <p:cNvPr id="103" name="TextBox 102">
            <a:extLst>
              <a:ext uri="{FF2B5EF4-FFF2-40B4-BE49-F238E27FC236}">
                <a16:creationId xmlns:a16="http://schemas.microsoft.com/office/drawing/2014/main" id="{42180295-EA9B-190C-D07A-64FD607B8050}"/>
              </a:ext>
            </a:extLst>
          </p:cNvPr>
          <p:cNvSpPr txBox="1"/>
          <p:nvPr/>
        </p:nvSpPr>
        <p:spPr>
          <a:xfrm>
            <a:off x="3733829" y="2205307"/>
            <a:ext cx="301686" cy="369332"/>
          </a:xfrm>
          <a:prstGeom prst="rect">
            <a:avLst/>
          </a:prstGeom>
          <a:noFill/>
        </p:spPr>
        <p:txBody>
          <a:bodyPr wrap="none" rtlCol="0">
            <a:spAutoFit/>
          </a:bodyPr>
          <a:lstStyle/>
          <a:p>
            <a:r>
              <a:rPr lang="en-US" dirty="0">
                <a:solidFill>
                  <a:schemeClr val="accent2"/>
                </a:solidFill>
              </a:rPr>
              <a:t>2</a:t>
            </a:r>
          </a:p>
        </p:txBody>
      </p:sp>
      <p:sp>
        <p:nvSpPr>
          <p:cNvPr id="104" name="TextBox 103">
            <a:extLst>
              <a:ext uri="{FF2B5EF4-FFF2-40B4-BE49-F238E27FC236}">
                <a16:creationId xmlns:a16="http://schemas.microsoft.com/office/drawing/2014/main" id="{E6D95C2E-0910-3C5A-39B8-823AABFD18AE}"/>
              </a:ext>
            </a:extLst>
          </p:cNvPr>
          <p:cNvSpPr txBox="1"/>
          <p:nvPr/>
        </p:nvSpPr>
        <p:spPr>
          <a:xfrm>
            <a:off x="3723715" y="1773774"/>
            <a:ext cx="301686" cy="369332"/>
          </a:xfrm>
          <a:prstGeom prst="rect">
            <a:avLst/>
          </a:prstGeom>
          <a:noFill/>
        </p:spPr>
        <p:txBody>
          <a:bodyPr wrap="none" rtlCol="0">
            <a:spAutoFit/>
          </a:bodyPr>
          <a:lstStyle/>
          <a:p>
            <a:r>
              <a:rPr lang="en-US" dirty="0">
                <a:solidFill>
                  <a:schemeClr val="accent2"/>
                </a:solidFill>
              </a:rPr>
              <a:t>3</a:t>
            </a:r>
          </a:p>
        </p:txBody>
      </p:sp>
      <p:sp>
        <p:nvSpPr>
          <p:cNvPr id="105" name="TextBox 104">
            <a:extLst>
              <a:ext uri="{FF2B5EF4-FFF2-40B4-BE49-F238E27FC236}">
                <a16:creationId xmlns:a16="http://schemas.microsoft.com/office/drawing/2014/main" id="{384D37BC-CB4A-0874-4A0C-0CDB06A9B1ED}"/>
              </a:ext>
            </a:extLst>
          </p:cNvPr>
          <p:cNvSpPr txBox="1"/>
          <p:nvPr/>
        </p:nvSpPr>
        <p:spPr>
          <a:xfrm>
            <a:off x="4239528" y="2207526"/>
            <a:ext cx="301686" cy="369332"/>
          </a:xfrm>
          <a:prstGeom prst="rect">
            <a:avLst/>
          </a:prstGeom>
          <a:noFill/>
        </p:spPr>
        <p:txBody>
          <a:bodyPr wrap="none" rtlCol="0">
            <a:spAutoFit/>
          </a:bodyPr>
          <a:lstStyle/>
          <a:p>
            <a:r>
              <a:rPr lang="en-US" dirty="0">
                <a:solidFill>
                  <a:schemeClr val="accent2"/>
                </a:solidFill>
              </a:rPr>
              <a:t>2</a:t>
            </a:r>
          </a:p>
        </p:txBody>
      </p:sp>
      <p:sp>
        <p:nvSpPr>
          <p:cNvPr id="106" name="TextBox 105">
            <a:extLst>
              <a:ext uri="{FF2B5EF4-FFF2-40B4-BE49-F238E27FC236}">
                <a16:creationId xmlns:a16="http://schemas.microsoft.com/office/drawing/2014/main" id="{1272FB97-55DA-3BA7-D9DD-B52C39D67024}"/>
              </a:ext>
            </a:extLst>
          </p:cNvPr>
          <p:cNvSpPr txBox="1"/>
          <p:nvPr/>
        </p:nvSpPr>
        <p:spPr>
          <a:xfrm>
            <a:off x="4239529" y="1785499"/>
            <a:ext cx="301686" cy="369332"/>
          </a:xfrm>
          <a:prstGeom prst="rect">
            <a:avLst/>
          </a:prstGeom>
          <a:noFill/>
        </p:spPr>
        <p:txBody>
          <a:bodyPr wrap="none" rtlCol="0">
            <a:spAutoFit/>
          </a:bodyPr>
          <a:lstStyle/>
          <a:p>
            <a:r>
              <a:rPr lang="en-US" dirty="0">
                <a:solidFill>
                  <a:schemeClr val="accent2"/>
                </a:solidFill>
              </a:rPr>
              <a:t>3</a:t>
            </a:r>
          </a:p>
        </p:txBody>
      </p:sp>
      <p:sp>
        <p:nvSpPr>
          <p:cNvPr id="107" name="TextBox 106">
            <a:extLst>
              <a:ext uri="{FF2B5EF4-FFF2-40B4-BE49-F238E27FC236}">
                <a16:creationId xmlns:a16="http://schemas.microsoft.com/office/drawing/2014/main" id="{7BD2629C-D1C5-36AC-94D4-0DCAC29371B0}"/>
              </a:ext>
            </a:extLst>
          </p:cNvPr>
          <p:cNvSpPr txBox="1"/>
          <p:nvPr/>
        </p:nvSpPr>
        <p:spPr>
          <a:xfrm>
            <a:off x="3723718" y="1304857"/>
            <a:ext cx="301686" cy="369332"/>
          </a:xfrm>
          <a:prstGeom prst="rect">
            <a:avLst/>
          </a:prstGeom>
          <a:noFill/>
        </p:spPr>
        <p:txBody>
          <a:bodyPr wrap="none" rtlCol="0">
            <a:spAutoFit/>
          </a:bodyPr>
          <a:lstStyle/>
          <a:p>
            <a:r>
              <a:rPr lang="en-US" dirty="0">
                <a:solidFill>
                  <a:schemeClr val="accent2"/>
                </a:solidFill>
              </a:rPr>
              <a:t>4</a:t>
            </a:r>
          </a:p>
        </p:txBody>
      </p:sp>
      <p:sp>
        <p:nvSpPr>
          <p:cNvPr id="108" name="TextBox 107">
            <a:extLst>
              <a:ext uri="{FF2B5EF4-FFF2-40B4-BE49-F238E27FC236}">
                <a16:creationId xmlns:a16="http://schemas.microsoft.com/office/drawing/2014/main" id="{051D0A68-6B52-09FE-B650-AB43C4BF846B}"/>
              </a:ext>
            </a:extLst>
          </p:cNvPr>
          <p:cNvSpPr txBox="1"/>
          <p:nvPr/>
        </p:nvSpPr>
        <p:spPr>
          <a:xfrm>
            <a:off x="4239531" y="1316581"/>
            <a:ext cx="301686" cy="369332"/>
          </a:xfrm>
          <a:prstGeom prst="rect">
            <a:avLst/>
          </a:prstGeom>
          <a:noFill/>
        </p:spPr>
        <p:txBody>
          <a:bodyPr wrap="none" rtlCol="0">
            <a:spAutoFit/>
          </a:bodyPr>
          <a:lstStyle/>
          <a:p>
            <a:r>
              <a:rPr lang="en-US" dirty="0">
                <a:solidFill>
                  <a:schemeClr val="accent2"/>
                </a:solidFill>
              </a:rPr>
              <a:t>4</a:t>
            </a:r>
          </a:p>
        </p:txBody>
      </p:sp>
      <p:sp>
        <p:nvSpPr>
          <p:cNvPr id="109" name="TextBox 108">
            <a:extLst>
              <a:ext uri="{FF2B5EF4-FFF2-40B4-BE49-F238E27FC236}">
                <a16:creationId xmlns:a16="http://schemas.microsoft.com/office/drawing/2014/main" id="{366E7FAF-4EB3-F818-534D-DD8D84A95DD8}"/>
              </a:ext>
            </a:extLst>
          </p:cNvPr>
          <p:cNvSpPr txBox="1"/>
          <p:nvPr/>
        </p:nvSpPr>
        <p:spPr>
          <a:xfrm>
            <a:off x="4755344" y="1316582"/>
            <a:ext cx="301686" cy="369332"/>
          </a:xfrm>
          <a:prstGeom prst="rect">
            <a:avLst/>
          </a:prstGeom>
          <a:noFill/>
        </p:spPr>
        <p:txBody>
          <a:bodyPr wrap="none" rtlCol="0">
            <a:spAutoFit/>
          </a:bodyPr>
          <a:lstStyle/>
          <a:p>
            <a:r>
              <a:rPr lang="en-US" dirty="0">
                <a:solidFill>
                  <a:schemeClr val="accent2"/>
                </a:solidFill>
              </a:rPr>
              <a:t>4</a:t>
            </a:r>
          </a:p>
        </p:txBody>
      </p:sp>
      <p:sp>
        <p:nvSpPr>
          <p:cNvPr id="110" name="TextBox 109">
            <a:extLst>
              <a:ext uri="{FF2B5EF4-FFF2-40B4-BE49-F238E27FC236}">
                <a16:creationId xmlns:a16="http://schemas.microsoft.com/office/drawing/2014/main" id="{913905FF-9DA6-859B-F220-64E78EDBED8C}"/>
              </a:ext>
            </a:extLst>
          </p:cNvPr>
          <p:cNvSpPr txBox="1"/>
          <p:nvPr/>
        </p:nvSpPr>
        <p:spPr>
          <a:xfrm>
            <a:off x="5271157" y="1316583"/>
            <a:ext cx="301686" cy="369332"/>
          </a:xfrm>
          <a:prstGeom prst="rect">
            <a:avLst/>
          </a:prstGeom>
          <a:noFill/>
        </p:spPr>
        <p:txBody>
          <a:bodyPr wrap="none" rtlCol="0">
            <a:spAutoFit/>
          </a:bodyPr>
          <a:lstStyle/>
          <a:p>
            <a:r>
              <a:rPr lang="en-US" dirty="0">
                <a:solidFill>
                  <a:schemeClr val="accent2"/>
                </a:solidFill>
              </a:rPr>
              <a:t>4</a:t>
            </a:r>
          </a:p>
        </p:txBody>
      </p:sp>
      <p:sp>
        <p:nvSpPr>
          <p:cNvPr id="111" name="TextBox 110">
            <a:extLst>
              <a:ext uri="{FF2B5EF4-FFF2-40B4-BE49-F238E27FC236}">
                <a16:creationId xmlns:a16="http://schemas.microsoft.com/office/drawing/2014/main" id="{33AB77A9-ECB1-67ED-3C0E-AE72EE7F8CF0}"/>
              </a:ext>
            </a:extLst>
          </p:cNvPr>
          <p:cNvSpPr txBox="1"/>
          <p:nvPr/>
        </p:nvSpPr>
        <p:spPr>
          <a:xfrm>
            <a:off x="4767069" y="1785504"/>
            <a:ext cx="301686" cy="369332"/>
          </a:xfrm>
          <a:prstGeom prst="rect">
            <a:avLst/>
          </a:prstGeom>
          <a:noFill/>
        </p:spPr>
        <p:txBody>
          <a:bodyPr wrap="none" rtlCol="0">
            <a:spAutoFit/>
          </a:bodyPr>
          <a:lstStyle/>
          <a:p>
            <a:r>
              <a:rPr lang="en-US" dirty="0">
                <a:solidFill>
                  <a:schemeClr val="accent2"/>
                </a:solidFill>
              </a:rPr>
              <a:t>3</a:t>
            </a:r>
          </a:p>
        </p:txBody>
      </p:sp>
      <p:sp>
        <p:nvSpPr>
          <p:cNvPr id="112" name="TextBox 111">
            <a:extLst>
              <a:ext uri="{FF2B5EF4-FFF2-40B4-BE49-F238E27FC236}">
                <a16:creationId xmlns:a16="http://schemas.microsoft.com/office/drawing/2014/main" id="{996CBC3C-0133-DC72-E2E4-99D88C2E94D3}"/>
              </a:ext>
            </a:extLst>
          </p:cNvPr>
          <p:cNvSpPr txBox="1"/>
          <p:nvPr/>
        </p:nvSpPr>
        <p:spPr>
          <a:xfrm>
            <a:off x="4755347" y="2207533"/>
            <a:ext cx="301686" cy="369332"/>
          </a:xfrm>
          <a:prstGeom prst="rect">
            <a:avLst/>
          </a:prstGeom>
          <a:noFill/>
        </p:spPr>
        <p:txBody>
          <a:bodyPr wrap="none" rtlCol="0">
            <a:spAutoFit/>
          </a:bodyPr>
          <a:lstStyle/>
          <a:p>
            <a:r>
              <a:rPr lang="en-US" dirty="0">
                <a:solidFill>
                  <a:schemeClr val="accent2"/>
                </a:solidFill>
              </a:rPr>
              <a:t>2</a:t>
            </a:r>
          </a:p>
        </p:txBody>
      </p:sp>
      <p:sp>
        <p:nvSpPr>
          <p:cNvPr id="113" name="TextBox 112">
            <a:extLst>
              <a:ext uri="{FF2B5EF4-FFF2-40B4-BE49-F238E27FC236}">
                <a16:creationId xmlns:a16="http://schemas.microsoft.com/office/drawing/2014/main" id="{926E0214-E961-A29E-425B-4C513FD36CF5}"/>
              </a:ext>
            </a:extLst>
          </p:cNvPr>
          <p:cNvSpPr txBox="1"/>
          <p:nvPr/>
        </p:nvSpPr>
        <p:spPr>
          <a:xfrm>
            <a:off x="5247714" y="2207534"/>
            <a:ext cx="301686" cy="369332"/>
          </a:xfrm>
          <a:prstGeom prst="rect">
            <a:avLst/>
          </a:prstGeom>
          <a:noFill/>
        </p:spPr>
        <p:txBody>
          <a:bodyPr wrap="none" rtlCol="0">
            <a:spAutoFit/>
          </a:bodyPr>
          <a:lstStyle/>
          <a:p>
            <a:r>
              <a:rPr lang="en-US" dirty="0">
                <a:solidFill>
                  <a:schemeClr val="accent2"/>
                </a:solidFill>
              </a:rPr>
              <a:t>2</a:t>
            </a:r>
          </a:p>
        </p:txBody>
      </p:sp>
      <p:sp>
        <p:nvSpPr>
          <p:cNvPr id="114" name="TextBox 113">
            <a:extLst>
              <a:ext uri="{FF2B5EF4-FFF2-40B4-BE49-F238E27FC236}">
                <a16:creationId xmlns:a16="http://schemas.microsoft.com/office/drawing/2014/main" id="{D19C5AEC-9DC3-7E9F-1CB0-B321BFBE609C}"/>
              </a:ext>
            </a:extLst>
          </p:cNvPr>
          <p:cNvSpPr txBox="1"/>
          <p:nvPr/>
        </p:nvSpPr>
        <p:spPr>
          <a:xfrm>
            <a:off x="5247715" y="1750338"/>
            <a:ext cx="301686" cy="369332"/>
          </a:xfrm>
          <a:prstGeom prst="rect">
            <a:avLst/>
          </a:prstGeom>
          <a:noFill/>
        </p:spPr>
        <p:txBody>
          <a:bodyPr wrap="none" rtlCol="0">
            <a:spAutoFit/>
          </a:bodyPr>
          <a:lstStyle/>
          <a:p>
            <a:r>
              <a:rPr lang="en-US" dirty="0">
                <a:solidFill>
                  <a:schemeClr val="accent2"/>
                </a:solidFill>
              </a:rPr>
              <a:t>3</a:t>
            </a:r>
          </a:p>
        </p:txBody>
      </p:sp>
      <p:sp>
        <p:nvSpPr>
          <p:cNvPr id="115" name="TextBox 114">
            <a:extLst>
              <a:ext uri="{FF2B5EF4-FFF2-40B4-BE49-F238E27FC236}">
                <a16:creationId xmlns:a16="http://schemas.microsoft.com/office/drawing/2014/main" id="{0EC5CFDF-24AC-AF6B-143B-76821CD8B7CF}"/>
              </a:ext>
            </a:extLst>
          </p:cNvPr>
          <p:cNvSpPr txBox="1"/>
          <p:nvPr/>
        </p:nvSpPr>
        <p:spPr>
          <a:xfrm>
            <a:off x="5810417" y="2219250"/>
            <a:ext cx="301686" cy="369332"/>
          </a:xfrm>
          <a:prstGeom prst="rect">
            <a:avLst/>
          </a:prstGeom>
          <a:noFill/>
        </p:spPr>
        <p:txBody>
          <a:bodyPr wrap="none" rtlCol="0">
            <a:spAutoFit/>
          </a:bodyPr>
          <a:lstStyle/>
          <a:p>
            <a:r>
              <a:rPr lang="en-US" dirty="0">
                <a:solidFill>
                  <a:schemeClr val="accent2"/>
                </a:solidFill>
              </a:rPr>
              <a:t>2</a:t>
            </a:r>
          </a:p>
        </p:txBody>
      </p:sp>
      <p:sp>
        <p:nvSpPr>
          <p:cNvPr id="116" name="TextBox 115">
            <a:extLst>
              <a:ext uri="{FF2B5EF4-FFF2-40B4-BE49-F238E27FC236}">
                <a16:creationId xmlns:a16="http://schemas.microsoft.com/office/drawing/2014/main" id="{252C639A-6FDC-0E5C-BD6F-53B144485BCD}"/>
              </a:ext>
            </a:extLst>
          </p:cNvPr>
          <p:cNvSpPr txBox="1"/>
          <p:nvPr/>
        </p:nvSpPr>
        <p:spPr>
          <a:xfrm>
            <a:off x="5810418" y="1797223"/>
            <a:ext cx="301686" cy="369332"/>
          </a:xfrm>
          <a:prstGeom prst="rect">
            <a:avLst/>
          </a:prstGeom>
          <a:noFill/>
        </p:spPr>
        <p:txBody>
          <a:bodyPr wrap="none" rtlCol="0">
            <a:spAutoFit/>
          </a:bodyPr>
          <a:lstStyle/>
          <a:p>
            <a:r>
              <a:rPr lang="en-US" dirty="0">
                <a:solidFill>
                  <a:schemeClr val="accent2"/>
                </a:solidFill>
              </a:rPr>
              <a:t>3</a:t>
            </a:r>
          </a:p>
        </p:txBody>
      </p:sp>
      <p:sp>
        <p:nvSpPr>
          <p:cNvPr id="117" name="TextBox 116">
            <a:extLst>
              <a:ext uri="{FF2B5EF4-FFF2-40B4-BE49-F238E27FC236}">
                <a16:creationId xmlns:a16="http://schemas.microsoft.com/office/drawing/2014/main" id="{A5AD7F42-B8B1-AF24-74CA-577E5A1DAB74}"/>
              </a:ext>
            </a:extLst>
          </p:cNvPr>
          <p:cNvSpPr txBox="1"/>
          <p:nvPr/>
        </p:nvSpPr>
        <p:spPr>
          <a:xfrm>
            <a:off x="5810420" y="1328305"/>
            <a:ext cx="301686" cy="369332"/>
          </a:xfrm>
          <a:prstGeom prst="rect">
            <a:avLst/>
          </a:prstGeom>
          <a:noFill/>
        </p:spPr>
        <p:txBody>
          <a:bodyPr wrap="none" rtlCol="0">
            <a:spAutoFit/>
          </a:bodyPr>
          <a:lstStyle/>
          <a:p>
            <a:r>
              <a:rPr lang="en-US" dirty="0">
                <a:solidFill>
                  <a:schemeClr val="accent2"/>
                </a:solidFill>
              </a:rPr>
              <a:t>4</a:t>
            </a:r>
          </a:p>
        </p:txBody>
      </p:sp>
      <p:sp>
        <p:nvSpPr>
          <p:cNvPr id="118" name="TextBox 117">
            <a:extLst>
              <a:ext uri="{FF2B5EF4-FFF2-40B4-BE49-F238E27FC236}">
                <a16:creationId xmlns:a16="http://schemas.microsoft.com/office/drawing/2014/main" id="{A7116B6D-98C8-DBD4-F251-65B5B0D349F4}"/>
              </a:ext>
            </a:extLst>
          </p:cNvPr>
          <p:cNvSpPr txBox="1"/>
          <p:nvPr/>
        </p:nvSpPr>
        <p:spPr>
          <a:xfrm>
            <a:off x="6326233" y="1328306"/>
            <a:ext cx="301686" cy="369332"/>
          </a:xfrm>
          <a:prstGeom prst="rect">
            <a:avLst/>
          </a:prstGeom>
          <a:noFill/>
        </p:spPr>
        <p:txBody>
          <a:bodyPr wrap="none" rtlCol="0">
            <a:spAutoFit/>
          </a:bodyPr>
          <a:lstStyle/>
          <a:p>
            <a:r>
              <a:rPr lang="en-US" dirty="0">
                <a:solidFill>
                  <a:schemeClr val="accent2"/>
                </a:solidFill>
              </a:rPr>
              <a:t>4</a:t>
            </a:r>
          </a:p>
        </p:txBody>
      </p:sp>
      <p:sp>
        <p:nvSpPr>
          <p:cNvPr id="119" name="TextBox 118">
            <a:extLst>
              <a:ext uri="{FF2B5EF4-FFF2-40B4-BE49-F238E27FC236}">
                <a16:creationId xmlns:a16="http://schemas.microsoft.com/office/drawing/2014/main" id="{763F6823-0C56-308A-2A28-B99C99F38C69}"/>
              </a:ext>
            </a:extLst>
          </p:cNvPr>
          <p:cNvSpPr txBox="1"/>
          <p:nvPr/>
        </p:nvSpPr>
        <p:spPr>
          <a:xfrm>
            <a:off x="6842046" y="1328307"/>
            <a:ext cx="301686" cy="369332"/>
          </a:xfrm>
          <a:prstGeom prst="rect">
            <a:avLst/>
          </a:prstGeom>
          <a:noFill/>
        </p:spPr>
        <p:txBody>
          <a:bodyPr wrap="none" rtlCol="0">
            <a:spAutoFit/>
          </a:bodyPr>
          <a:lstStyle/>
          <a:p>
            <a:r>
              <a:rPr lang="en-US" dirty="0">
                <a:solidFill>
                  <a:schemeClr val="accent2"/>
                </a:solidFill>
              </a:rPr>
              <a:t>4</a:t>
            </a:r>
          </a:p>
        </p:txBody>
      </p:sp>
      <p:sp>
        <p:nvSpPr>
          <p:cNvPr id="120" name="TextBox 119">
            <a:extLst>
              <a:ext uri="{FF2B5EF4-FFF2-40B4-BE49-F238E27FC236}">
                <a16:creationId xmlns:a16="http://schemas.microsoft.com/office/drawing/2014/main" id="{0F85E33C-10FA-C7C0-CFB3-32B897C215B4}"/>
              </a:ext>
            </a:extLst>
          </p:cNvPr>
          <p:cNvSpPr txBox="1"/>
          <p:nvPr/>
        </p:nvSpPr>
        <p:spPr>
          <a:xfrm>
            <a:off x="6337958" y="1797228"/>
            <a:ext cx="301686" cy="369332"/>
          </a:xfrm>
          <a:prstGeom prst="rect">
            <a:avLst/>
          </a:prstGeom>
          <a:noFill/>
        </p:spPr>
        <p:txBody>
          <a:bodyPr wrap="none" rtlCol="0">
            <a:spAutoFit/>
          </a:bodyPr>
          <a:lstStyle/>
          <a:p>
            <a:r>
              <a:rPr lang="en-US" dirty="0">
                <a:solidFill>
                  <a:schemeClr val="accent2"/>
                </a:solidFill>
              </a:rPr>
              <a:t>3</a:t>
            </a:r>
          </a:p>
        </p:txBody>
      </p:sp>
      <p:sp>
        <p:nvSpPr>
          <p:cNvPr id="121" name="TextBox 120">
            <a:extLst>
              <a:ext uri="{FF2B5EF4-FFF2-40B4-BE49-F238E27FC236}">
                <a16:creationId xmlns:a16="http://schemas.microsoft.com/office/drawing/2014/main" id="{B9A94DC3-1D31-D6AD-7AC0-42C541ED4967}"/>
              </a:ext>
            </a:extLst>
          </p:cNvPr>
          <p:cNvSpPr txBox="1"/>
          <p:nvPr/>
        </p:nvSpPr>
        <p:spPr>
          <a:xfrm>
            <a:off x="6326236" y="2219257"/>
            <a:ext cx="301686" cy="369332"/>
          </a:xfrm>
          <a:prstGeom prst="rect">
            <a:avLst/>
          </a:prstGeom>
          <a:noFill/>
        </p:spPr>
        <p:txBody>
          <a:bodyPr wrap="none" rtlCol="0">
            <a:spAutoFit/>
          </a:bodyPr>
          <a:lstStyle/>
          <a:p>
            <a:r>
              <a:rPr lang="en-US" dirty="0">
                <a:solidFill>
                  <a:schemeClr val="accent2"/>
                </a:solidFill>
              </a:rPr>
              <a:t>2</a:t>
            </a:r>
          </a:p>
        </p:txBody>
      </p:sp>
      <p:sp>
        <p:nvSpPr>
          <p:cNvPr id="122" name="TextBox 121">
            <a:extLst>
              <a:ext uri="{FF2B5EF4-FFF2-40B4-BE49-F238E27FC236}">
                <a16:creationId xmlns:a16="http://schemas.microsoft.com/office/drawing/2014/main" id="{B89FAF8A-6BC4-AA01-340E-621EFC3709C9}"/>
              </a:ext>
            </a:extLst>
          </p:cNvPr>
          <p:cNvSpPr txBox="1"/>
          <p:nvPr/>
        </p:nvSpPr>
        <p:spPr>
          <a:xfrm>
            <a:off x="6818603" y="2219258"/>
            <a:ext cx="301686" cy="369332"/>
          </a:xfrm>
          <a:prstGeom prst="rect">
            <a:avLst/>
          </a:prstGeom>
          <a:noFill/>
        </p:spPr>
        <p:txBody>
          <a:bodyPr wrap="none" rtlCol="0">
            <a:spAutoFit/>
          </a:bodyPr>
          <a:lstStyle/>
          <a:p>
            <a:r>
              <a:rPr lang="en-US" dirty="0">
                <a:solidFill>
                  <a:schemeClr val="accent2"/>
                </a:solidFill>
              </a:rPr>
              <a:t>2</a:t>
            </a:r>
          </a:p>
        </p:txBody>
      </p:sp>
      <p:sp>
        <p:nvSpPr>
          <p:cNvPr id="123" name="TextBox 122">
            <a:extLst>
              <a:ext uri="{FF2B5EF4-FFF2-40B4-BE49-F238E27FC236}">
                <a16:creationId xmlns:a16="http://schemas.microsoft.com/office/drawing/2014/main" id="{772DE885-9AC3-9E4D-AA7C-715995542D02}"/>
              </a:ext>
            </a:extLst>
          </p:cNvPr>
          <p:cNvSpPr txBox="1"/>
          <p:nvPr/>
        </p:nvSpPr>
        <p:spPr>
          <a:xfrm>
            <a:off x="6818604" y="1762062"/>
            <a:ext cx="301686" cy="369332"/>
          </a:xfrm>
          <a:prstGeom prst="rect">
            <a:avLst/>
          </a:prstGeom>
          <a:noFill/>
        </p:spPr>
        <p:txBody>
          <a:bodyPr wrap="none" rtlCol="0">
            <a:spAutoFit/>
          </a:bodyPr>
          <a:lstStyle/>
          <a:p>
            <a:r>
              <a:rPr lang="en-US" dirty="0">
                <a:solidFill>
                  <a:schemeClr val="accent2"/>
                </a:solidFill>
              </a:rPr>
              <a:t>3</a:t>
            </a:r>
          </a:p>
        </p:txBody>
      </p:sp>
      <p:sp>
        <p:nvSpPr>
          <p:cNvPr id="124" name="TextBox 123">
            <a:extLst>
              <a:ext uri="{FF2B5EF4-FFF2-40B4-BE49-F238E27FC236}">
                <a16:creationId xmlns:a16="http://schemas.microsoft.com/office/drawing/2014/main" id="{2581A97D-09EA-F3C5-77C7-DE52403E727F}"/>
              </a:ext>
            </a:extLst>
          </p:cNvPr>
          <p:cNvSpPr txBox="1"/>
          <p:nvPr/>
        </p:nvSpPr>
        <p:spPr>
          <a:xfrm>
            <a:off x="7451646" y="2207528"/>
            <a:ext cx="301686" cy="369332"/>
          </a:xfrm>
          <a:prstGeom prst="rect">
            <a:avLst/>
          </a:prstGeom>
          <a:noFill/>
        </p:spPr>
        <p:txBody>
          <a:bodyPr wrap="none" rtlCol="0">
            <a:spAutoFit/>
          </a:bodyPr>
          <a:lstStyle/>
          <a:p>
            <a:r>
              <a:rPr lang="en-US" dirty="0">
                <a:solidFill>
                  <a:schemeClr val="accent2"/>
                </a:solidFill>
              </a:rPr>
              <a:t>3</a:t>
            </a:r>
          </a:p>
        </p:txBody>
      </p:sp>
      <p:sp>
        <p:nvSpPr>
          <p:cNvPr id="125" name="TextBox 124">
            <a:extLst>
              <a:ext uri="{FF2B5EF4-FFF2-40B4-BE49-F238E27FC236}">
                <a16:creationId xmlns:a16="http://schemas.microsoft.com/office/drawing/2014/main" id="{B4235574-C281-F480-E175-5C9EABDC4071}"/>
              </a:ext>
            </a:extLst>
          </p:cNvPr>
          <p:cNvSpPr txBox="1"/>
          <p:nvPr/>
        </p:nvSpPr>
        <p:spPr>
          <a:xfrm>
            <a:off x="7451647" y="1785501"/>
            <a:ext cx="301686" cy="369332"/>
          </a:xfrm>
          <a:prstGeom prst="rect">
            <a:avLst/>
          </a:prstGeom>
          <a:noFill/>
        </p:spPr>
        <p:txBody>
          <a:bodyPr wrap="none" rtlCol="0">
            <a:spAutoFit/>
          </a:bodyPr>
          <a:lstStyle/>
          <a:p>
            <a:r>
              <a:rPr lang="en-US" dirty="0">
                <a:solidFill>
                  <a:schemeClr val="accent2"/>
                </a:solidFill>
              </a:rPr>
              <a:t>3</a:t>
            </a:r>
          </a:p>
        </p:txBody>
      </p:sp>
      <p:sp>
        <p:nvSpPr>
          <p:cNvPr id="126" name="TextBox 125">
            <a:extLst>
              <a:ext uri="{FF2B5EF4-FFF2-40B4-BE49-F238E27FC236}">
                <a16:creationId xmlns:a16="http://schemas.microsoft.com/office/drawing/2014/main" id="{47C4A9A8-B044-2815-1CE5-DBE80A4CA264}"/>
              </a:ext>
            </a:extLst>
          </p:cNvPr>
          <p:cNvSpPr txBox="1"/>
          <p:nvPr/>
        </p:nvSpPr>
        <p:spPr>
          <a:xfrm>
            <a:off x="7451649" y="1316583"/>
            <a:ext cx="301686" cy="369332"/>
          </a:xfrm>
          <a:prstGeom prst="rect">
            <a:avLst/>
          </a:prstGeom>
          <a:noFill/>
        </p:spPr>
        <p:txBody>
          <a:bodyPr wrap="none" rtlCol="0">
            <a:spAutoFit/>
          </a:bodyPr>
          <a:lstStyle/>
          <a:p>
            <a:r>
              <a:rPr lang="en-US" dirty="0">
                <a:solidFill>
                  <a:schemeClr val="accent2"/>
                </a:solidFill>
              </a:rPr>
              <a:t>4</a:t>
            </a:r>
          </a:p>
        </p:txBody>
      </p:sp>
      <p:sp>
        <p:nvSpPr>
          <p:cNvPr id="127" name="TextBox 126">
            <a:extLst>
              <a:ext uri="{FF2B5EF4-FFF2-40B4-BE49-F238E27FC236}">
                <a16:creationId xmlns:a16="http://schemas.microsoft.com/office/drawing/2014/main" id="{F85D3561-39A1-D9C4-1FEB-A13122CEB416}"/>
              </a:ext>
            </a:extLst>
          </p:cNvPr>
          <p:cNvSpPr txBox="1"/>
          <p:nvPr/>
        </p:nvSpPr>
        <p:spPr>
          <a:xfrm>
            <a:off x="7967462" y="1316584"/>
            <a:ext cx="301686" cy="369332"/>
          </a:xfrm>
          <a:prstGeom prst="rect">
            <a:avLst/>
          </a:prstGeom>
          <a:noFill/>
        </p:spPr>
        <p:txBody>
          <a:bodyPr wrap="none" rtlCol="0">
            <a:spAutoFit/>
          </a:bodyPr>
          <a:lstStyle/>
          <a:p>
            <a:r>
              <a:rPr lang="en-US" dirty="0">
                <a:solidFill>
                  <a:schemeClr val="accent2"/>
                </a:solidFill>
              </a:rPr>
              <a:t>5</a:t>
            </a:r>
          </a:p>
        </p:txBody>
      </p:sp>
      <p:sp>
        <p:nvSpPr>
          <p:cNvPr id="128" name="TextBox 127">
            <a:extLst>
              <a:ext uri="{FF2B5EF4-FFF2-40B4-BE49-F238E27FC236}">
                <a16:creationId xmlns:a16="http://schemas.microsoft.com/office/drawing/2014/main" id="{7487FFF2-F15E-FE55-3966-CC22BBE34D30}"/>
              </a:ext>
            </a:extLst>
          </p:cNvPr>
          <p:cNvSpPr txBox="1"/>
          <p:nvPr/>
        </p:nvSpPr>
        <p:spPr>
          <a:xfrm>
            <a:off x="7979187" y="1785506"/>
            <a:ext cx="301686" cy="369332"/>
          </a:xfrm>
          <a:prstGeom prst="rect">
            <a:avLst/>
          </a:prstGeom>
          <a:noFill/>
        </p:spPr>
        <p:txBody>
          <a:bodyPr wrap="none" rtlCol="0">
            <a:spAutoFit/>
          </a:bodyPr>
          <a:lstStyle/>
          <a:p>
            <a:r>
              <a:rPr lang="en-US" dirty="0">
                <a:solidFill>
                  <a:schemeClr val="accent2"/>
                </a:solidFill>
              </a:rPr>
              <a:t>4</a:t>
            </a:r>
          </a:p>
        </p:txBody>
      </p:sp>
      <p:sp>
        <p:nvSpPr>
          <p:cNvPr id="129" name="TextBox 128">
            <a:extLst>
              <a:ext uri="{FF2B5EF4-FFF2-40B4-BE49-F238E27FC236}">
                <a16:creationId xmlns:a16="http://schemas.microsoft.com/office/drawing/2014/main" id="{C18DFA46-AB7F-1922-F23D-63BD224FDCF8}"/>
              </a:ext>
            </a:extLst>
          </p:cNvPr>
          <p:cNvSpPr txBox="1"/>
          <p:nvPr/>
        </p:nvSpPr>
        <p:spPr>
          <a:xfrm>
            <a:off x="7967465" y="2207535"/>
            <a:ext cx="301686" cy="369332"/>
          </a:xfrm>
          <a:prstGeom prst="rect">
            <a:avLst/>
          </a:prstGeom>
          <a:noFill/>
        </p:spPr>
        <p:txBody>
          <a:bodyPr wrap="none" rtlCol="0">
            <a:spAutoFit/>
          </a:bodyPr>
          <a:lstStyle/>
          <a:p>
            <a:r>
              <a:rPr lang="en-US" dirty="0">
                <a:solidFill>
                  <a:schemeClr val="accent2"/>
                </a:solidFill>
              </a:rPr>
              <a:t>4</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65383B92-6A3D-9653-9163-CCBB7728C51B}"/>
                  </a:ext>
                </a:extLst>
              </p:cNvPr>
              <p:cNvSpPr txBox="1"/>
              <p:nvPr/>
            </p:nvSpPr>
            <p:spPr>
              <a:xfrm>
                <a:off x="8553444" y="1123596"/>
                <a:ext cx="3449597" cy="3416320"/>
              </a:xfrm>
              <a:prstGeom prst="rect">
                <a:avLst/>
              </a:prstGeom>
              <a:noFill/>
            </p:spPr>
            <p:txBody>
              <a:bodyPr wrap="square" rtlCol="0">
                <a:spAutoFit/>
              </a:bodyPr>
              <a:lstStyle/>
              <a:p>
                <a:r>
                  <a:rPr lang="en-US" dirty="0"/>
                  <a:t>However, the controller considers not only the immediate state cost but also the expected accumulated cost of passing through states (i.e., if I transition to a state </a:t>
                </a:r>
                <a14:m>
                  <m:oMath xmlns:m="http://schemas.openxmlformats.org/officeDocument/2006/math">
                    <m:r>
                      <a:rPr lang="en-US" b="0" i="1" smtClean="0">
                        <a:latin typeface="Cambria Math" panose="02040503050406030204" pitchFamily="18" charset="0"/>
                      </a:rPr>
                      <m:t>𝑠</m:t>
                    </m:r>
                  </m:oMath>
                </a14:m>
                <a:r>
                  <a:rPr lang="en-US" dirty="0"/>
                  <a:t>, what kind of costs might I incur transitioning to other states from </a:t>
                </a:r>
                <a14:m>
                  <m:oMath xmlns:m="http://schemas.openxmlformats.org/officeDocument/2006/math">
                    <m:r>
                      <a:rPr lang="en-US" b="0" i="1" smtClean="0">
                        <a:latin typeface="Cambria Math" panose="02040503050406030204" pitchFamily="18" charset="0"/>
                      </a:rPr>
                      <m:t>𝑠</m:t>
                    </m:r>
                  </m:oMath>
                </a14:m>
                <a:r>
                  <a:rPr lang="en-US" dirty="0"/>
                  <a:t>).  </a:t>
                </a:r>
              </a:p>
              <a:p>
                <a:endParaRPr lang="en-US" dirty="0"/>
              </a:p>
              <a:p>
                <a:r>
                  <a:rPr lang="en-US" dirty="0"/>
                  <a:t>Minimizing these expected costs yields the optimal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of a state </a:t>
                </a:r>
                <a14:m>
                  <m:oMath xmlns:m="http://schemas.openxmlformats.org/officeDocument/2006/math">
                    <m:r>
                      <a:rPr lang="en-US" b="0" i="1" smtClean="0">
                        <a:latin typeface="Cambria Math" panose="02040503050406030204" pitchFamily="18" charset="0"/>
                      </a:rPr>
                      <m:t>𝑠</m:t>
                    </m:r>
                  </m:oMath>
                </a14:m>
                <a:r>
                  <a:rPr lang="en-US" dirty="0"/>
                  <a:t>.</a:t>
                </a:r>
              </a:p>
            </p:txBody>
          </p:sp>
        </mc:Choice>
        <mc:Fallback xmlns="">
          <p:sp>
            <p:nvSpPr>
              <p:cNvPr id="130" name="TextBox 129">
                <a:extLst>
                  <a:ext uri="{FF2B5EF4-FFF2-40B4-BE49-F238E27FC236}">
                    <a16:creationId xmlns:a16="http://schemas.microsoft.com/office/drawing/2014/main" id="{65383B92-6A3D-9653-9163-CCBB7728C51B}"/>
                  </a:ext>
                </a:extLst>
              </p:cNvPr>
              <p:cNvSpPr txBox="1">
                <a:spLocks noRot="1" noChangeAspect="1" noMove="1" noResize="1" noEditPoints="1" noAdjustHandles="1" noChangeArrowheads="1" noChangeShapeType="1" noTextEdit="1"/>
              </p:cNvSpPr>
              <p:nvPr/>
            </p:nvSpPr>
            <p:spPr>
              <a:xfrm>
                <a:off x="8553444" y="1123596"/>
                <a:ext cx="3449597" cy="3416320"/>
              </a:xfrm>
              <a:prstGeom prst="rect">
                <a:avLst/>
              </a:prstGeom>
              <a:blipFill>
                <a:blip r:embed="rId3"/>
                <a:stretch>
                  <a:fillRect l="-1465" t="-741" r="-2564" b="-222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5E873BB-1EE1-31D3-F835-6F0BDFE1573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24947152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 (i.e.,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a:p>
                <a:r>
                  <a:rPr lang="en-US" dirty="0"/>
                  <a:t>Also, let the number of unknown partition points be </a:t>
                </a:r>
                <a14:m>
                  <m:oMath xmlns:m="http://schemas.openxmlformats.org/officeDocument/2006/math">
                    <m:r>
                      <a:rPr lang="en-US" b="0" i="1" smtClean="0">
                        <a:latin typeface="Cambria Math" panose="02040503050406030204" pitchFamily="18" charset="0"/>
                      </a:rPr>
                      <m:t>𝑤</m:t>
                    </m:r>
                    <m:r>
                      <a:rPr lang="en-US" b="0" i="0"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a:t>
                </a:r>
              </a:p>
              <a:p>
                <a:r>
                  <a:rPr lang="en-US" dirty="0"/>
                  <a:t>Thus, for our multiple changepoint problem we want to infer </a:t>
                </a: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where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the parameter vector for the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a:t>
                </a:r>
                <a:r>
                  <a:rPr lang="en-US" b="1"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𝒔</m:t>
                        </m:r>
                      </m:e>
                      <m:sub>
                        <m:r>
                          <a:rPr lang="en-US" i="1">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𝑤</m:t>
                    </m:r>
                  </m:oMath>
                </a14:m>
                <a:r>
                  <a:rPr lang="en-US" b="1" dirty="0"/>
                  <a:t> </a:t>
                </a:r>
                <a:r>
                  <a:rPr lang="en-US" dirty="0"/>
                  <a:t>as previously defined.</a:t>
                </a:r>
              </a:p>
              <a:p>
                <a:r>
                  <a:rPr lang="en-US" dirty="0"/>
                  <a:t>There are likely several methods for inferring </a:t>
                </a: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but we demonstrate just one method here.  </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483"/>
                </a:stretch>
              </a:blipFill>
            </p:spPr>
            <p:txBody>
              <a:bodyPr/>
              <a:lstStyle/>
              <a:p>
                <a:r>
                  <a:rPr lang="en-US">
                    <a:noFill/>
                  </a:rPr>
                  <a:t> </a:t>
                </a:r>
              </a:p>
            </p:txBody>
          </p:sp>
        </mc:Fallback>
      </mc:AlternateContent>
    </p:spTree>
    <p:extLst>
      <p:ext uri="{BB962C8B-B14F-4D97-AF65-F5344CB8AC3E}">
        <p14:creationId xmlns:p14="http://schemas.microsoft.com/office/powerpoint/2010/main" val="33255046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endParaRPr lang="en-US" b="1" dirty="0"/>
              </a:p>
              <a:p>
                <a:endParaRPr lang="en-US" dirty="0"/>
              </a:p>
            </p:txBody>
          </p:sp>
        </mc:Choice>
        <mc:Fallback xmlns="">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12477828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p>
              <a:p>
                <a:r>
                  <a:rPr lang="en-US" dirty="0"/>
                  <a:t>Using this idea, we write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(i.e., the MLE of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dirty="0"/>
                  <a:t> as a function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21196542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p>
              <a:p>
                <a:r>
                  <a:rPr lang="en-US" dirty="0"/>
                  <a:t>Using this idea, we write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(i.e., the MLE of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dirty="0"/>
                  <a:t> as a function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a:t>
                </a:r>
              </a:p>
              <a:p>
                <a:r>
                  <a:rPr lang="en-US" dirty="0"/>
                  <a:t>By replacing </a:t>
                </a:r>
                <a14:m>
                  <m:oMath xmlns:m="http://schemas.openxmlformats.org/officeDocument/2006/math">
                    <m:r>
                      <a:rPr lang="en-US" i="1" smtClean="0">
                        <a:latin typeface="Cambria Math" panose="02040503050406030204" pitchFamily="18" charset="0"/>
                      </a:rPr>
                      <m:t>h</m:t>
                    </m:r>
                    <m:r>
                      <a:rPr lang="en-US"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with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e>
                    </m:d>
                  </m:oMath>
                </a14:m>
                <a:r>
                  <a:rPr lang="en-US" dirty="0"/>
                  <a:t> in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we get a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m:t>
                    </m:r>
                  </m:oMath>
                </a14:m>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22276115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oMath>
                </a14:m>
                <a:r>
                  <a:rPr lang="en-US" dirty="0"/>
                  <a:t> and </a:t>
                </a:r>
                <a14:m>
                  <m:oMath xmlns:m="http://schemas.openxmlformats.org/officeDocument/2006/math">
                    <m:r>
                      <a:rPr lang="en-US" b="0" i="1" smtClean="0">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p>
              <a:p>
                <a:r>
                  <a:rPr lang="en-US" dirty="0"/>
                  <a:t>Using this idea, we write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(i.e., the MLE of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dirty="0"/>
                  <a:t> as a function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a:t>
                </a:r>
              </a:p>
              <a:p>
                <a:r>
                  <a:rPr lang="en-US" dirty="0"/>
                  <a:t>By replacing </a:t>
                </a:r>
                <a14:m>
                  <m:oMath xmlns:m="http://schemas.openxmlformats.org/officeDocument/2006/math">
                    <m:r>
                      <a:rPr lang="en-US" i="1" smtClean="0">
                        <a:latin typeface="Cambria Math" panose="02040503050406030204" pitchFamily="18" charset="0"/>
                      </a:rPr>
                      <m:t>h</m:t>
                    </m:r>
                    <m:r>
                      <a:rPr lang="en-US"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with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e>
                    </m:d>
                  </m:oMath>
                </a14:m>
                <a:r>
                  <a:rPr lang="en-US" dirty="0"/>
                  <a:t> in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we get a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m:t>
                    </m:r>
                  </m:oMath>
                </a14:m>
                <a:r>
                  <a:rPr lang="en-US" dirty="0"/>
                  <a:t>. </a:t>
                </a:r>
              </a:p>
              <a:p>
                <a:r>
                  <a:rPr lang="en-US" dirty="0"/>
                  <a:t>However, since </a:t>
                </a:r>
                <a14:m>
                  <m:oMath xmlns:m="http://schemas.openxmlformats.org/officeDocument/2006/math">
                    <m:r>
                      <a:rPr lang="en-US" i="1" smtClean="0">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e>
                    </m:d>
                  </m:oMath>
                </a14:m>
                <a:r>
                  <a:rPr lang="en-US" dirty="0"/>
                  <a:t> is not differentiable in terms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gradient-based optimization will not work here.</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36114116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EE6BB-8A74-3C95-E804-03B4289035B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F34F334-48FC-8156-88F7-0C2B5FAE1CB5}"/>
                  </a:ext>
                </a:extLst>
              </p:cNvPr>
              <p:cNvSpPr>
                <a:spLocks noGrp="1"/>
              </p:cNvSpPr>
              <p:nvPr>
                <p:ph type="title"/>
              </p:nvPr>
            </p:nvSpPr>
            <p:spPr/>
            <p:txBody>
              <a:bodyPr>
                <a:normAutofit/>
              </a:bodyPr>
              <a:lstStyle/>
              <a:p>
                <a:r>
                  <a:rPr lang="en-US" dirty="0"/>
                  <a:t>Posterior Distribution of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𝒔</m:t>
                        </m:r>
                      </m:e>
                      <m:sub>
                        <m:r>
                          <a:rPr lang="en-US" b="0" i="1" smtClean="0">
                            <a:latin typeface="Cambria Math" panose="02040503050406030204" pitchFamily="18" charset="0"/>
                          </a:rPr>
                          <m:t>𝑤</m:t>
                        </m:r>
                      </m:sub>
                    </m:sSub>
                  </m:oMath>
                </a14:m>
                <a:r>
                  <a:rPr lang="en-US" dirty="0"/>
                  <a:t> and </a:t>
                </a:r>
                <a14:m>
                  <m:oMath xmlns:m="http://schemas.openxmlformats.org/officeDocument/2006/math">
                    <m:r>
                      <a:rPr lang="en-US" b="0" i="1" smtClean="0">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9F34F334-48FC-8156-88F7-0C2B5FAE1CB5}"/>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2EE4B4D7-7549-9CF6-2F4F-61A2CA2B3692}"/>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p:sp>
        <p:nvSpPr>
          <p:cNvPr id="7" name="Content Placeholder 2">
            <a:extLst>
              <a:ext uri="{FF2B5EF4-FFF2-40B4-BE49-F238E27FC236}">
                <a16:creationId xmlns:a16="http://schemas.microsoft.com/office/drawing/2014/main" id="{F550396F-CE4E-A1F8-F3C9-74F89B2D6E56}"/>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3511B942-8ACC-78B7-5E1F-D30781016CD4}"/>
              </a:ext>
            </a:extLst>
          </p:cNvPr>
          <p:cNvPicPr>
            <a:picLocks noChangeAspect="1"/>
          </p:cNvPicPr>
          <p:nvPr/>
        </p:nvPicPr>
        <p:blipFill>
          <a:blip r:embed="rId3"/>
          <a:srcRect/>
          <a:stretch/>
        </p:blipFill>
        <p:spPr>
          <a:xfrm>
            <a:off x="1757737" y="1987793"/>
            <a:ext cx="7772400" cy="661480"/>
          </a:xfrm>
          <a:prstGeom prst="rect">
            <a:avLst/>
          </a:prstGeom>
        </p:spPr>
      </p:pic>
    </p:spTree>
    <p:extLst>
      <p:ext uri="{BB962C8B-B14F-4D97-AF65-F5344CB8AC3E}">
        <p14:creationId xmlns:p14="http://schemas.microsoft.com/office/powerpoint/2010/main" val="1687396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9A19B-5A13-EC20-794E-5E2767BFFB2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95CB70A-F59F-A669-4B9A-21BA367AA68A}"/>
                  </a:ext>
                </a:extLst>
              </p:cNvPr>
              <p:cNvSpPr>
                <a:spLocks noGrp="1"/>
              </p:cNvSpPr>
              <p:nvPr>
                <p:ph type="title"/>
              </p:nvPr>
            </p:nvSpPr>
            <p:spPr/>
            <p:txBody>
              <a:bodyPr>
                <a:normAutofit/>
              </a:bodyPr>
              <a:lstStyle/>
              <a:p>
                <a:r>
                  <a:rPr lang="en-US" dirty="0"/>
                  <a:t>Posterior Distribution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995CB70A-F59F-A669-4B9A-21BA367AA68A}"/>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4E600E84-34F2-9A4D-959D-98247A19421B}"/>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FE00AC32-C500-526C-384D-0C837AF42B5B}"/>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Instead, we formulate the inference problem as computing the joint posterior distribution of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 </m:t>
                    </m:r>
                  </m:oMath>
                </a14:m>
                <a:r>
                  <a:rPr lang="en-US" dirty="0"/>
                  <a:t>where </a:t>
                </a:r>
                <a14:m>
                  <m:oMath xmlns:m="http://schemas.openxmlformats.org/officeDocument/2006/math">
                    <m:r>
                      <a:rPr lang="en-US" b="1" i="1" smtClean="0">
                        <a:latin typeface="Cambria Math" panose="02040503050406030204" pitchFamily="18" charset="0"/>
                      </a:rPr>
                      <m:t>𝑫</m:t>
                    </m:r>
                    <m:r>
                      <a:rPr lang="en-US" b="1"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e>
                        </m:d>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r>
                      <a:rPr lang="en-US" b="1" i="1" smtClean="0">
                        <a:latin typeface="Cambria Math" panose="02040503050406030204" pitchFamily="18" charset="0"/>
                      </a:rPr>
                      <m:t>,</m:t>
                    </m:r>
                    <m:r>
                      <a:rPr lang="en-US" b="1" i="1" smtClean="0">
                        <a:latin typeface="Cambria Math" panose="02040503050406030204" pitchFamily="18" charset="0"/>
                      </a:rPr>
                      <m:t>𝑶</m:t>
                    </m:r>
                    <m:r>
                      <a:rPr lang="en-US" b="1"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1" i="1" smtClean="0">
                            <a:latin typeface="Cambria Math" panose="02040503050406030204" pitchFamily="18" charset="0"/>
                          </a:rPr>
                          <m:t>𝑫</m:t>
                        </m:r>
                      </m:e>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sub>
                      <m:sup/>
                      <m:e>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sub>
                          <m:sup/>
                          <m:e>
                            <m:r>
                              <m:rPr>
                                <m:sty m:val="p"/>
                              </m:rPr>
                              <a:rPr lang="en-US" b="0" i="0" smtClean="0">
                                <a:latin typeface="Cambria Math" panose="02040503050406030204" pitchFamily="18" charset="0"/>
                              </a:rPr>
                              <m:t>log</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0</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sub>
                            </m:sSub>
                          </m:e>
                        </m:nary>
                      </m:e>
                    </m:nary>
                    <m:r>
                      <a:rPr lang="en-US" b="0" i="1" smtClean="0">
                        <a:latin typeface="Cambria Math" panose="02040503050406030204" pitchFamily="18" charset="0"/>
                      </a:rPr>
                      <m:t>))</m:t>
                    </m:r>
                  </m:oMath>
                </a14:m>
                <a:r>
                  <a:rPr lang="en-US" dirty="0"/>
                  <a:t>.    </a:t>
                </a:r>
              </a:p>
            </p:txBody>
          </p:sp>
        </mc:Choice>
        <mc:Fallback xmlns="">
          <p:sp>
            <p:nvSpPr>
              <p:cNvPr id="7" name="Content Placeholder 2">
                <a:extLst>
                  <a:ext uri="{FF2B5EF4-FFF2-40B4-BE49-F238E27FC236}">
                    <a16:creationId xmlns:a16="http://schemas.microsoft.com/office/drawing/2014/main" id="{FE00AC32-C500-526C-384D-0C837AF42B5B}"/>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4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9ABB156-AFDC-1C4A-ABBB-F0D93B56287C}"/>
              </a:ext>
            </a:extLst>
          </p:cNvPr>
          <p:cNvPicPr>
            <a:picLocks noChangeAspect="1"/>
          </p:cNvPicPr>
          <p:nvPr/>
        </p:nvPicPr>
        <p:blipFill>
          <a:blip r:embed="rId4"/>
          <a:srcRect/>
          <a:stretch/>
        </p:blipFill>
        <p:spPr>
          <a:xfrm>
            <a:off x="1757737" y="1987793"/>
            <a:ext cx="7772400" cy="661480"/>
          </a:xfrm>
          <a:prstGeom prst="rect">
            <a:avLst/>
          </a:prstGeom>
        </p:spPr>
      </p:pic>
    </p:spTree>
    <p:extLst>
      <p:ext uri="{BB962C8B-B14F-4D97-AF65-F5344CB8AC3E}">
        <p14:creationId xmlns:p14="http://schemas.microsoft.com/office/powerpoint/2010/main" val="22136509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9A19B-5A13-EC20-794E-5E2767BFFB2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95CB70A-F59F-A669-4B9A-21BA367AA68A}"/>
                  </a:ext>
                </a:extLst>
              </p:cNvPr>
              <p:cNvSpPr>
                <a:spLocks noGrp="1"/>
              </p:cNvSpPr>
              <p:nvPr>
                <p:ph type="title"/>
              </p:nvPr>
            </p:nvSpPr>
            <p:spPr/>
            <p:txBody>
              <a:bodyPr>
                <a:normAutofit/>
              </a:bodyPr>
              <a:lstStyle/>
              <a:p>
                <a:r>
                  <a:rPr lang="en-US" dirty="0"/>
                  <a:t>Posterior Distribution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995CB70A-F59F-A669-4B9A-21BA367AA68A}"/>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4E600E84-34F2-9A4D-959D-98247A19421B}"/>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FE00AC32-C500-526C-384D-0C837AF42B5B}"/>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Instead, we formulate the inference problem as computing the joint posterior distribution of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 </m:t>
                    </m:r>
                  </m:oMath>
                </a14:m>
                <a:r>
                  <a:rPr lang="en-US" dirty="0"/>
                  <a:t>where </a:t>
                </a:r>
                <a14:m>
                  <m:oMath xmlns:m="http://schemas.openxmlformats.org/officeDocument/2006/math">
                    <m:r>
                      <a:rPr lang="en-US" b="1" i="1" smtClean="0">
                        <a:latin typeface="Cambria Math" panose="02040503050406030204" pitchFamily="18" charset="0"/>
                      </a:rPr>
                      <m:t>𝑫</m:t>
                    </m:r>
                    <m:r>
                      <a:rPr lang="en-US" b="1"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e>
                        </m:d>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r>
                      <a:rPr lang="en-US" b="1" i="1" smtClean="0">
                        <a:latin typeface="Cambria Math" panose="02040503050406030204" pitchFamily="18" charset="0"/>
                      </a:rPr>
                      <m:t>,</m:t>
                    </m:r>
                    <m:r>
                      <a:rPr lang="en-US" b="1" i="1" smtClean="0">
                        <a:latin typeface="Cambria Math" panose="02040503050406030204" pitchFamily="18" charset="0"/>
                      </a:rPr>
                      <m:t>𝑶</m:t>
                    </m:r>
                    <m:r>
                      <a:rPr lang="en-US" b="1"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1" i="1" smtClean="0">
                            <a:latin typeface="Cambria Math" panose="02040503050406030204" pitchFamily="18" charset="0"/>
                          </a:rPr>
                          <m:t>𝑫</m:t>
                        </m:r>
                      </m:e>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𝑘</m:t>
                        </m:r>
                      </m:sub>
                      <m:sup/>
                      <m:e>
                        <m:nary>
                          <m:naryPr>
                            <m:chr m:val="∑"/>
                            <m:supHide m:val="on"/>
                            <m:ctrlPr>
                              <a:rPr lang="en-US" b="0" i="1" smtClean="0">
                                <a:latin typeface="Cambria Math" panose="02040503050406030204" pitchFamily="18" charset="0"/>
                              </a:rPr>
                            </m:ctrlPr>
                          </m:naryPr>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sub>
                          <m:sup/>
                          <m:e>
                            <m:r>
                              <m:rPr>
                                <m:sty m:val="p"/>
                              </m:rPr>
                              <a:rPr lang="en-US" b="0" i="0" smtClean="0">
                                <a:latin typeface="Cambria Math" panose="02040503050406030204" pitchFamily="18" charset="0"/>
                              </a:rPr>
                              <m:t>log</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0</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sub>
                              <m:sup>
                                <m:r>
                                  <a:rPr lang="en-US" b="0" i="1" smtClean="0">
                                    <a:latin typeface="Cambria Math" panose="02040503050406030204" pitchFamily="18" charset="0"/>
                                  </a:rPr>
                                  <m:t>′</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𝑘</m:t>
                                    </m:r>
                                  </m:sub>
                                </m:sSub>
                              </m:sub>
                            </m:sSub>
                          </m:e>
                        </m:nary>
                      </m:e>
                    </m:nary>
                    <m:r>
                      <a:rPr lang="en-US" b="0" i="1" smtClean="0">
                        <a:latin typeface="Cambria Math" panose="02040503050406030204" pitchFamily="18" charset="0"/>
                      </a:rPr>
                      <m:t>))</m:t>
                    </m:r>
                  </m:oMath>
                </a14:m>
                <a:r>
                  <a:rPr lang="en-US" dirty="0"/>
                  <a:t>. </a:t>
                </a:r>
              </a:p>
              <a:p>
                <a:r>
                  <a:rPr lang="en-US" dirty="0"/>
                  <a:t>The latter term was originally omitted from the loss function because it doesn’t depend on any of the unknown parameters.    </a:t>
                </a:r>
              </a:p>
            </p:txBody>
          </p:sp>
        </mc:Choice>
        <mc:Fallback xmlns="">
          <p:sp>
            <p:nvSpPr>
              <p:cNvPr id="7" name="Content Placeholder 2">
                <a:extLst>
                  <a:ext uri="{FF2B5EF4-FFF2-40B4-BE49-F238E27FC236}">
                    <a16:creationId xmlns:a16="http://schemas.microsoft.com/office/drawing/2014/main" id="{FE00AC32-C500-526C-384D-0C837AF42B5B}"/>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4000" r="-60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9ABB156-AFDC-1C4A-ABBB-F0D93B56287C}"/>
              </a:ext>
            </a:extLst>
          </p:cNvPr>
          <p:cNvPicPr>
            <a:picLocks noChangeAspect="1"/>
          </p:cNvPicPr>
          <p:nvPr/>
        </p:nvPicPr>
        <p:blipFill>
          <a:blip r:embed="rId4"/>
          <a:srcRect/>
          <a:stretch/>
        </p:blipFill>
        <p:spPr>
          <a:xfrm>
            <a:off x="1757737" y="1987793"/>
            <a:ext cx="7772400" cy="661480"/>
          </a:xfrm>
          <a:prstGeom prst="rect">
            <a:avLst/>
          </a:prstGeom>
        </p:spPr>
      </p:pic>
    </p:spTree>
    <p:extLst>
      <p:ext uri="{BB962C8B-B14F-4D97-AF65-F5344CB8AC3E}">
        <p14:creationId xmlns:p14="http://schemas.microsoft.com/office/powerpoint/2010/main" val="402350047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DF3AF-B37F-7705-02B7-BE6692AEF56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5E9B594-5FAC-085C-C21A-0536DD42C899}"/>
                  </a:ext>
                </a:extLst>
              </p:cNvPr>
              <p:cNvSpPr>
                <a:spLocks noGrp="1"/>
              </p:cNvSpPr>
              <p:nvPr>
                <p:ph type="title"/>
              </p:nvPr>
            </p:nvSpPr>
            <p:spPr/>
            <p:txBody>
              <a:bodyPr>
                <a:normAutofit/>
              </a:bodyPr>
              <a:lstStyle/>
              <a:p>
                <a:r>
                  <a:rPr lang="en-US" dirty="0"/>
                  <a:t>Prior of </a:t>
                </a:r>
                <a14:m>
                  <m:oMath xmlns:m="http://schemas.openxmlformats.org/officeDocument/2006/math">
                    <m:r>
                      <a:rPr lang="en-US" b="0" i="1" smtClean="0">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75E9B594-5FAC-085C-C21A-0536DD42C899}"/>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F05BC128-7DE9-4CEE-65FB-EEE900D987B8}"/>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8D651BC-EFE0-8B42-2C57-93466D6CBD71}"/>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𝑃𝑜𝑖𝑠𝑠𝑜𝑛</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rPr>
                      <m:t>)</m:t>
                    </m:r>
                  </m:oMath>
                </a14:m>
                <a:r>
                  <a:rPr lang="en-US" dirty="0"/>
                  <a:t> under the constraint that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oMath>
                </a14:m>
                <a:r>
                  <a:rPr lang="en-US" dirty="0"/>
                  <a:t>.</a:t>
                </a:r>
              </a:p>
            </p:txBody>
          </p:sp>
        </mc:Choice>
        <mc:Fallback xmlns="">
          <p:sp>
            <p:nvSpPr>
              <p:cNvPr id="7" name="Content Placeholder 2">
                <a:extLst>
                  <a:ext uri="{FF2B5EF4-FFF2-40B4-BE49-F238E27FC236}">
                    <a16:creationId xmlns:a16="http://schemas.microsoft.com/office/drawing/2014/main" id="{68D651BC-EFE0-8B42-2C57-93466D6CBD71}"/>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4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80543D6-D194-8FA5-D108-3F7F46C0A129}"/>
              </a:ext>
            </a:extLst>
          </p:cNvPr>
          <p:cNvPicPr>
            <a:picLocks noChangeAspect="1"/>
          </p:cNvPicPr>
          <p:nvPr/>
        </p:nvPicPr>
        <p:blipFill>
          <a:blip r:embed="rId4"/>
          <a:srcRect/>
          <a:stretch/>
        </p:blipFill>
        <p:spPr>
          <a:xfrm>
            <a:off x="1757737" y="1987793"/>
            <a:ext cx="7772400" cy="661480"/>
          </a:xfrm>
          <a:prstGeom prst="rect">
            <a:avLst/>
          </a:prstGeom>
        </p:spPr>
      </p:pic>
      <p:sp>
        <p:nvSpPr>
          <p:cNvPr id="4" name="Rectangle 3">
            <a:extLst>
              <a:ext uri="{FF2B5EF4-FFF2-40B4-BE49-F238E27FC236}">
                <a16:creationId xmlns:a16="http://schemas.microsoft.com/office/drawing/2014/main" id="{0D5CFDFE-82CE-F9BA-FD11-1C149ECD7F69}"/>
              </a:ext>
            </a:extLst>
          </p:cNvPr>
          <p:cNvSpPr/>
          <p:nvPr/>
        </p:nvSpPr>
        <p:spPr>
          <a:xfrm>
            <a:off x="8486454" y="1984382"/>
            <a:ext cx="1074506" cy="581321"/>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03251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42A36-4C14-1BA5-82AC-AEFABFD9C21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446A416-7FD7-3656-73FB-4975D5C98FDD}"/>
                  </a:ext>
                </a:extLst>
              </p:cNvPr>
              <p:cNvSpPr>
                <a:spLocks noGrp="1"/>
              </p:cNvSpPr>
              <p:nvPr>
                <p:ph type="title"/>
              </p:nvPr>
            </p:nvSpPr>
            <p:spPr/>
            <p:txBody>
              <a:bodyPr>
                <a:normAutofit/>
              </a:bodyPr>
              <a:lstStyle/>
              <a:p>
                <a:r>
                  <a:rPr lang="en-US" dirty="0"/>
                  <a:t>Prior of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5446A416-7FD7-3656-73FB-4975D5C98FDD}"/>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69D6276-5B44-0AD5-36BA-EFADFA578493}"/>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129635A1-1EAF-153E-1441-A97E2D262FBF}"/>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Given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𝑤</m:t>
                        </m:r>
                      </m:sub>
                    </m:sSub>
                  </m:oMath>
                </a14:m>
                <a:r>
                  <a:rPr lang="en-US" dirty="0"/>
                  <a:t> are distributed as the order statistics from </a:t>
                </a:r>
                <a14:m>
                  <m:oMath xmlns:m="http://schemas.openxmlformats.org/officeDocument/2006/math">
                    <m:r>
                      <a:rPr lang="en-US" b="0" i="1" smtClean="0">
                        <a:latin typeface="Cambria Math" panose="02040503050406030204" pitchFamily="18" charset="0"/>
                      </a:rPr>
                      <m:t>𝑤</m:t>
                    </m:r>
                  </m:oMath>
                </a14:m>
                <a:r>
                  <a:rPr lang="en-US" dirty="0"/>
                  <a:t> points sampled uniformly from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𝑁</m:t>
                    </m:r>
                    <m:r>
                      <a:rPr lang="en-US" b="0" i="1" smtClean="0">
                        <a:latin typeface="Cambria Math" panose="02040503050406030204" pitchFamily="18" charset="0"/>
                      </a:rPr>
                      <m:t>−1</m:t>
                    </m:r>
                  </m:oMath>
                </a14:m>
                <a:r>
                  <a:rPr lang="en-US" dirty="0"/>
                  <a:t> without repetition.</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𝑤</m:t>
                            </m:r>
                          </m:sub>
                        </m:sSub>
                      </m:e>
                      <m:e>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𝑤</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e>
                        </m:d>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−1</m:t>
                            </m:r>
                          </m:e>
                        </m:d>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+1)</m:t>
                        </m:r>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num>
                      <m:den>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xmlns="">
          <p:sp>
            <p:nvSpPr>
              <p:cNvPr id="7" name="Content Placeholder 2">
                <a:extLst>
                  <a:ext uri="{FF2B5EF4-FFF2-40B4-BE49-F238E27FC236}">
                    <a16:creationId xmlns:a16="http://schemas.microsoft.com/office/drawing/2014/main" id="{129635A1-1EAF-153E-1441-A97E2D262FBF}"/>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4000" r="-180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C3A856F-E0C7-7917-EA92-792D91632524}"/>
              </a:ext>
            </a:extLst>
          </p:cNvPr>
          <p:cNvPicPr>
            <a:picLocks noChangeAspect="1"/>
          </p:cNvPicPr>
          <p:nvPr/>
        </p:nvPicPr>
        <p:blipFill>
          <a:blip r:embed="rId4"/>
          <a:srcRect/>
          <a:stretch/>
        </p:blipFill>
        <p:spPr>
          <a:xfrm>
            <a:off x="1757737" y="1987793"/>
            <a:ext cx="7772400" cy="661480"/>
          </a:xfrm>
          <a:prstGeom prst="rect">
            <a:avLst/>
          </a:prstGeom>
        </p:spPr>
      </p:pic>
      <p:sp>
        <p:nvSpPr>
          <p:cNvPr id="4" name="Rectangle 3">
            <a:extLst>
              <a:ext uri="{FF2B5EF4-FFF2-40B4-BE49-F238E27FC236}">
                <a16:creationId xmlns:a16="http://schemas.microsoft.com/office/drawing/2014/main" id="{72C0A7EA-5D71-212B-55E1-CCD05F616BC4}"/>
              </a:ext>
            </a:extLst>
          </p:cNvPr>
          <p:cNvSpPr/>
          <p:nvPr/>
        </p:nvSpPr>
        <p:spPr>
          <a:xfrm>
            <a:off x="6822039" y="2004930"/>
            <a:ext cx="1654139" cy="581321"/>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8722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94635</TotalTime>
  <Words>6568</Words>
  <Application>Microsoft Macintosh PowerPoint</Application>
  <PresentationFormat>Widescreen</PresentationFormat>
  <Paragraphs>1193</Paragraphs>
  <Slides>124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124</vt:i4>
      </vt:variant>
    </vt:vector>
  </HeadingPairs>
  <TitlesOfParts>
    <vt:vector size="129" baseType="lpstr">
      <vt:lpstr>Arial</vt:lpstr>
      <vt:lpstr>Calibri</vt:lpstr>
      <vt:lpstr>Calibri Light</vt:lpstr>
      <vt:lpstr>Cambria Math</vt:lpstr>
      <vt:lpstr>Office Theme</vt:lpstr>
      <vt:lpstr>Inverse Optimal Control in Linearly-Solvable Markov Decision Processes with Delayed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Optimal Control Law</vt:lpstr>
      <vt:lpstr>Probability of Trajectories Under Optimal Control Law</vt:lpstr>
      <vt:lpstr>Probability of Trajectories Under Optimal Control Law</vt:lpstr>
      <vt:lpstr>Joint Negative Log-Likelihood (Loss Function) of the State Values</vt:lpstr>
      <vt:lpstr>Joint Negative Log-Likelihood (Loss Function) of the State Values</vt:lpstr>
      <vt:lpstr>Inverse Reinforcement Learning for LMDP (aka Inverse Optimal Control)</vt:lpstr>
      <vt:lpstr>Inverse Reinforcement Learning for LMDP (aka Inverse Optimal Control)</vt:lpstr>
      <vt:lpstr>Feature-Based Approximations of the Optimal Value Function</vt:lpstr>
      <vt:lpstr>Feature-Based Approximations of the Optimal Value Function</vt:lpstr>
      <vt:lpstr>Feature-Based Approximations of the Optimal Value Function</vt:lpstr>
      <vt:lpstr>Feature-Based Approximations of the Optimal Value Function</vt:lpstr>
      <vt:lpstr>Feature-Based Inverse Optimal Control</vt:lpstr>
      <vt:lpstr>Feature-Based Inverse Optimal Control</vt:lpstr>
      <vt:lpstr>Feature-Based Inverse Optimal Control</vt:lpstr>
      <vt:lpstr>Softmax and Cross-Entropy Loss</vt:lpstr>
      <vt:lpstr>Softmax and Cross-Entropy Loss</vt:lpstr>
      <vt:lpstr>Softmax and Cross-Entropy Loss</vt:lpstr>
      <vt:lpstr>Softmax and Cross-Entropy Loss</vt:lpstr>
      <vt:lpstr>Softmax and Cross-Entropy Loss</vt:lpstr>
      <vt:lpstr>Regularization</vt:lpstr>
      <vt:lpstr>The Gradient of the Loss Function</vt:lpstr>
      <vt:lpstr>The Gradient of the Loss Function</vt:lpstr>
      <vt:lpstr>The Gradient of the Loss Function</vt:lpstr>
      <vt:lpstr>The Gradient of the Loss Function</vt:lpstr>
      <vt:lpstr>The Hessian of the Loss Function(Diagonal)</vt:lpstr>
      <vt:lpstr>The Hessian of the Loss Function(Diagonal)</vt:lpstr>
      <vt:lpstr>The Hessian of the Loss Function(Off-Diagonal)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Partitioned Runs</vt:lpstr>
      <vt:lpstr>Partitioned Runs</vt:lpstr>
      <vt:lpstr>Partitioned Runs</vt:lpstr>
      <vt:lpstr>Partitioned Runs</vt:lpstr>
      <vt:lpstr>Assumptions </vt:lpstr>
      <vt:lpstr>Assumptions </vt:lpstr>
      <vt:lpstr>Assumptions </vt:lpstr>
      <vt:lpstr>Assumptions </vt:lpstr>
      <vt:lpstr>Assumptions </vt:lpstr>
      <vt:lpstr>PowerPoint Presentation</vt:lpstr>
      <vt:lpstr>PowerPoint Presentation</vt:lpstr>
      <vt:lpstr>PowerPoint Presentation</vt:lpstr>
      <vt:lpstr>PowerPoint Presentation</vt:lpstr>
      <vt:lpstr>PowerPoint Presentation</vt:lpstr>
      <vt:lpstr>PowerPoint Presentation</vt:lpstr>
      <vt:lpstr>Simplifying Assumptions </vt:lpstr>
      <vt:lpstr>Simplifying Assumptions </vt:lpstr>
      <vt:lpstr>Simplifying Assumptions </vt:lpstr>
      <vt:lpstr>Inverse Optimal Control for LMDPs with Delayed Observations </vt:lpstr>
      <vt:lpstr>Inverse Optimal Control for LMDPs with Delayed Observations </vt:lpstr>
      <vt:lpstr>Unknown Length of the Delay</vt:lpstr>
      <vt:lpstr>Unknown Length of the Delay</vt:lpstr>
      <vt:lpstr>Inferring Delayed Belief Updating</vt:lpstr>
      <vt:lpstr>Inferring Delayed Belief Updating</vt:lpstr>
      <vt:lpstr>Inferring Delayed Belief Updating</vt:lpstr>
      <vt:lpstr>Inferring Delayed Belief Updating</vt:lpstr>
      <vt:lpstr>Inferring Delayed Belief Updating</vt:lpstr>
      <vt:lpstr>Inferring Delayed Belief Updating</vt:lpstr>
      <vt:lpstr>Inferring Delayed Belief Updating</vt:lpstr>
      <vt:lpstr>Inferring s_w and w</vt:lpstr>
      <vt:lpstr>Inferring s_w and w</vt:lpstr>
      <vt:lpstr>Inferring s_w and w</vt:lpstr>
      <vt:lpstr>Inferring s_w and w</vt:lpstr>
      <vt:lpstr>Posterior Distribution of s_w and w</vt:lpstr>
      <vt:lpstr>Posterior Distribution of s_w and w</vt:lpstr>
      <vt:lpstr>Posterior Distribution of s_w and w</vt:lpstr>
      <vt:lpstr>Prior of w</vt:lpstr>
      <vt:lpstr>Prior of s_w |w</vt:lpstr>
      <vt:lpstr>Computing P(s_w,w|D)</vt:lpstr>
      <vt:lpstr>Computing P(s_w,w|D)</vt:lpstr>
      <vt:lpstr>Computing P(s_w,w|D)</vt:lpstr>
      <vt:lpstr>Computing P(s_w,w|D)</vt:lpstr>
      <vt:lpstr>Reversible Jump Markov Chain Monte Carlo</vt:lpstr>
      <vt:lpstr>Reversible Jump Markov Chain Monte Carlo</vt:lpstr>
      <vt:lpstr>Reversible Jump Markov Chain Monte Carlo</vt:lpstr>
      <vt:lpstr>RJMCMC Proposal Distribution</vt:lpstr>
      <vt:lpstr>RJMCMC Proposal Distribution</vt:lpstr>
      <vt:lpstr>Other Assumptions and Constraints on the Proposal Distribution</vt:lpstr>
      <vt:lpstr>Other Assumptions and Constraints on the Proposal Distribution</vt:lpstr>
      <vt:lpstr>Other Assumptions and Constraints on the Proposal Distribution</vt:lpstr>
      <vt:lpstr>Computing c</vt:lpstr>
      <vt:lpstr>RJMCMC Position Change</vt:lpstr>
      <vt:lpstr>RJMCMC Position Change</vt:lpstr>
      <vt:lpstr>RJMCMC Position Change</vt:lpstr>
      <vt:lpstr>Position Change Acceptance Probability</vt:lpstr>
      <vt:lpstr>Position Change Acceptance Probability (log)</vt:lpstr>
      <vt:lpstr>RJMCMC Add Partition</vt:lpstr>
      <vt:lpstr>Add Partition Acceptance Probability</vt:lpstr>
      <vt:lpstr>Add Partition Acceptance Probability (log)</vt:lpstr>
      <vt:lpstr>RJMCMC Delete Partition</vt:lpstr>
      <vt:lpstr>Delete Partition Acceptance Probability</vt:lpstr>
      <vt:lpstr>Delete Partition Acceptance Probability (log)</vt:lpstr>
      <vt:lpstr>Busy Beeway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MLE using OptV</dc:title>
  <dc:creator>Champlin, Loren M - (champlin)</dc:creator>
  <cp:lastModifiedBy>Rieffer-Champlin, Loren M - (champlin)</cp:lastModifiedBy>
  <cp:revision>84</cp:revision>
  <dcterms:created xsi:type="dcterms:W3CDTF">2024-01-12T20:35:25Z</dcterms:created>
  <dcterms:modified xsi:type="dcterms:W3CDTF">2024-04-10T22:30:12Z</dcterms:modified>
</cp:coreProperties>
</file>